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handoutMasterIdLst>
    <p:handoutMasterId r:id="rId24"/>
  </p:handoutMasterIdLst>
  <p:sldIdLst>
    <p:sldId id="256" r:id="rId2"/>
    <p:sldId id="257" r:id="rId3"/>
    <p:sldId id="275" r:id="rId4"/>
    <p:sldId id="277" r:id="rId5"/>
    <p:sldId id="267" r:id="rId6"/>
    <p:sldId id="271" r:id="rId7"/>
    <p:sldId id="259" r:id="rId8"/>
    <p:sldId id="278" r:id="rId9"/>
    <p:sldId id="279" r:id="rId10"/>
    <p:sldId id="261" r:id="rId11"/>
    <p:sldId id="281" r:id="rId12"/>
    <p:sldId id="283" r:id="rId13"/>
    <p:sldId id="282" r:id="rId14"/>
    <p:sldId id="284" r:id="rId15"/>
    <p:sldId id="286" r:id="rId16"/>
    <p:sldId id="270" r:id="rId17"/>
    <p:sldId id="262" r:id="rId18"/>
    <p:sldId id="265" r:id="rId19"/>
    <p:sldId id="285" r:id="rId20"/>
    <p:sldId id="268" r:id="rId21"/>
    <p:sldId id="26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7777"/>
    <a:srgbClr val="757575"/>
    <a:srgbClr val="8E8E8E"/>
    <a:srgbClr val="FBEFCD"/>
    <a:srgbClr val="FDF6E3"/>
    <a:srgbClr val="FFE697"/>
    <a:srgbClr val="B58900"/>
    <a:srgbClr val="CB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80301" autoAdjust="0"/>
  </p:normalViewPr>
  <p:slideViewPr>
    <p:cSldViewPr snapToGrid="0">
      <p:cViewPr varScale="1">
        <p:scale>
          <a:sx n="75" d="100"/>
          <a:sy n="75" d="100"/>
        </p:scale>
        <p:origin x="677" y="43"/>
      </p:cViewPr>
      <p:guideLst>
        <p:guide orient="horz" pos="2160"/>
        <p:guide pos="3840"/>
      </p:guideLst>
    </p:cSldViewPr>
  </p:slideViewPr>
  <p:outlineViewPr>
    <p:cViewPr>
      <p:scale>
        <a:sx n="50" d="100"/>
        <a:sy n="50" d="100"/>
      </p:scale>
      <p:origin x="0" y="0"/>
    </p:cViewPr>
  </p:outlineViewPr>
  <p:notesTextViewPr>
    <p:cViewPr>
      <p:scale>
        <a:sx n="200" d="100"/>
        <a:sy n="200" d="100"/>
      </p:scale>
      <p:origin x="0" y="0"/>
    </p:cViewPr>
  </p:notesTextViewPr>
  <p:sorterViewPr>
    <p:cViewPr>
      <p:scale>
        <a:sx n="100" d="100"/>
        <a:sy n="100" d="100"/>
      </p:scale>
      <p:origin x="0" y="-1550"/>
    </p:cViewPr>
  </p:sorterViewPr>
  <p:notesViewPr>
    <p:cSldViewPr snapToGrid="0">
      <p:cViewPr varScale="1">
        <p:scale>
          <a:sx n="70" d="100"/>
          <a:sy n="70" d="100"/>
        </p:scale>
        <p:origin x="2851"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E3EA74E-9E24-4F42-8D18-AA442B7FA4E2}" type="datetimeFigureOut">
              <a:rPr lang="en-GB" smtClean="0"/>
              <a:t>11/08/2022</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40443C-1834-47F3-9F74-150A62753AD9}" type="slidenum">
              <a:rPr lang="en-GB" smtClean="0"/>
              <a:t>‹#›</a:t>
            </a:fld>
            <a:endParaRPr lang="en-GB"/>
          </a:p>
        </p:txBody>
      </p:sp>
    </p:spTree>
    <p:extLst>
      <p:ext uri="{BB962C8B-B14F-4D97-AF65-F5344CB8AC3E}">
        <p14:creationId xmlns:p14="http://schemas.microsoft.com/office/powerpoint/2010/main" val="6743676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1B869-6701-41BF-8F1C-D2548353A67C}" type="datetimeFigureOut">
              <a:rPr lang="en-GB" smtClean="0"/>
              <a:t>11/08/2022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7B041B-7790-43F6-ACFC-73D86786B9E3}" type="slidenum">
              <a:rPr lang="en-GB" smtClean="0"/>
              <a:t>‹#›</a:t>
            </a:fld>
            <a:endParaRPr lang="en-GB" dirty="0"/>
          </a:p>
        </p:txBody>
      </p:sp>
    </p:spTree>
    <p:extLst>
      <p:ext uri="{BB962C8B-B14F-4D97-AF65-F5344CB8AC3E}">
        <p14:creationId xmlns:p14="http://schemas.microsoft.com/office/powerpoint/2010/main" val="253175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An ecological process-based model of wild boar</a:t>
            </a:r>
          </a:p>
          <a:p>
            <a:r>
              <a:rPr lang="en-US" sz="1200" b="0" i="0" kern="1200" dirty="0">
                <a:solidFill>
                  <a:schemeClr val="tx1"/>
                </a:solidFill>
                <a:effectLst/>
                <a:latin typeface="+mn-lt"/>
                <a:ea typeface="+mn-ea"/>
                <a:cs typeface="+mn-cs"/>
              </a:rPr>
              <a:t>Objectives: Models of disease spread in livestock must take into account the influence of wildlife in order to provide a realistic estimate of the expected size of an epidemic. Existing models of ASF are predominantly outcome focused, meaning that model parameters are calibrated to match population-wide statistics estimated from field studies. However, this approach may not fully capture the necessary features of the underlying system.</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Materials and Methods: We use an entity-component system in the low-level programming language Rust to implement a process-oriented ecological model of wild boar breeding, mortality and dispersal. We include both seasonality and effects of density in order to more closely follow the biological drivers of the underlying ecological processes. We consider the impact of this alternative configuration on the spread of a simplified ASF-like disease. Danish land cover data is used to generate indicators of habitable regions and their corresponding carrying capacity for wild boar, and the spatial structure is represented by dividing the landscape into 3.5 km2 hexagons with an associated network structure representing adjacency.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Results: The duration of the epidemic and the extent of the potentially affected region are strongly influenced by the modelled ecological processes. The relative contribution of each aspect of the ecological process is quantified using sensitivity analysis.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Discussion: Differing approaches to modelling wild boar breeding and dispersal can have a large effect on the estimated spread of disease over a geographical area. Careful consideration of the underlying biology of these processes is therefore needed in order to ensure that the inference in terms of risk of transmission to domestic pigs is reasonable. The use of entity-component systems to model these processes provides substantial benefits in terms of computational burden and adaptability of the overall model.</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Reimert M</a:t>
            </a:r>
            <a:r>
              <a:rPr lang="en-US" sz="1200" b="0" i="0" kern="1200" dirty="0">
                <a:solidFill>
                  <a:schemeClr val="tx1"/>
                </a:solidFill>
                <a:effectLst/>
                <a:latin typeface="+mn-lt"/>
                <a:ea typeface="+mn-ea"/>
                <a:cs typeface="+mn-cs"/>
              </a:rPr>
              <a:t> </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Boklund</a:t>
            </a:r>
            <a:r>
              <a:rPr lang="en-US" sz="1200" b="0" i="0" kern="1200" dirty="0">
                <a:solidFill>
                  <a:schemeClr val="tx1"/>
                </a:solidFill>
                <a:effectLst/>
                <a:latin typeface="+mn-lt"/>
                <a:ea typeface="+mn-ea"/>
                <a:cs typeface="+mn-cs"/>
              </a:rPr>
              <a:t> A , </a:t>
            </a:r>
            <a:r>
              <a:rPr lang="en-US" sz="1200" b="0" i="0" kern="1200" dirty="0" err="1">
                <a:solidFill>
                  <a:schemeClr val="tx1"/>
                </a:solidFill>
                <a:effectLst/>
                <a:latin typeface="+mn-lt"/>
                <a:ea typeface="+mn-ea"/>
                <a:cs typeface="+mn-cs"/>
              </a:rPr>
              <a:t>Denwood</a:t>
            </a:r>
            <a:r>
              <a:rPr lang="en-US" sz="1200" b="0" i="0" kern="1200" dirty="0">
                <a:solidFill>
                  <a:schemeClr val="tx1"/>
                </a:solidFill>
                <a:effectLst/>
                <a:latin typeface="+mn-lt"/>
                <a:ea typeface="+mn-ea"/>
                <a:cs typeface="+mn-cs"/>
              </a:rPr>
              <a:t> M</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University Of Copenhagen, Frederiksberg </a:t>
            </a:r>
            <a:r>
              <a:rPr lang="en-US" sz="1200" b="0" i="0" kern="1200" dirty="0" err="1">
                <a:solidFill>
                  <a:schemeClr val="tx1"/>
                </a:solidFill>
                <a:effectLst/>
                <a:latin typeface="+mn-lt"/>
                <a:ea typeface="+mn-ea"/>
                <a:cs typeface="+mn-cs"/>
              </a:rPr>
              <a:t>Sjælland</a:t>
            </a:r>
            <a:r>
              <a:rPr lang="en-US" sz="1200" b="0" i="0" kern="1200" dirty="0">
                <a:solidFill>
                  <a:schemeClr val="tx1"/>
                </a:solidFill>
                <a:effectLst/>
                <a:latin typeface="+mn-lt"/>
                <a:ea typeface="+mn-ea"/>
                <a:cs typeface="+mn-cs"/>
              </a:rPr>
              <a:t>, Denmark</a:t>
            </a:r>
          </a:p>
          <a:p>
            <a:endParaRPr lang="en-GB" dirty="0"/>
          </a:p>
        </p:txBody>
      </p:sp>
      <p:sp>
        <p:nvSpPr>
          <p:cNvPr id="4" name="Slide Number Placeholder 3"/>
          <p:cNvSpPr>
            <a:spLocks noGrp="1"/>
          </p:cNvSpPr>
          <p:nvPr>
            <p:ph type="sldNum" sz="quarter" idx="10"/>
          </p:nvPr>
        </p:nvSpPr>
        <p:spPr/>
        <p:txBody>
          <a:bodyPr/>
          <a:lstStyle/>
          <a:p>
            <a:fld id="{B77B041B-7790-43F6-ACFC-73D86786B9E3}" type="slidenum">
              <a:rPr lang="en-GB" smtClean="0"/>
              <a:t>1</a:t>
            </a:fld>
            <a:endParaRPr lang="en-GB" dirty="0"/>
          </a:p>
        </p:txBody>
      </p:sp>
    </p:spTree>
    <p:extLst>
      <p:ext uri="{BB962C8B-B14F-4D97-AF65-F5344CB8AC3E}">
        <p14:creationId xmlns:p14="http://schemas.microsoft.com/office/powerpoint/2010/main" val="2247854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For now, we will omit the emergent</a:t>
            </a:r>
            <a:r>
              <a:rPr lang="en-GB" baseline="0" dirty="0" smtClean="0"/>
              <a:t> population.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Important:</a:t>
            </a:r>
            <a:r>
              <a:rPr lang="en-GB" baseline="0" dirty="0" smtClean="0"/>
              <a:t> we continue seeding ASF in the scenario via a bordering patch</a:t>
            </a:r>
            <a:br>
              <a:rPr lang="en-GB" baseline="0" dirty="0" smtClean="0"/>
            </a:br>
            <a:r>
              <a:rPr lang="en-GB" baseline="0" dirty="0" smtClean="0"/>
              <a:t>to Germany at the beginning of every year.</a:t>
            </a: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Spill-over is 3 degrees spatially sensitive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Migration</a:t>
            </a:r>
            <a:r>
              <a:rPr lang="en-GB" baseline="0" dirty="0" smtClean="0"/>
              <a:t> is 10 degrees spatially sensitive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ASF is 5 degrees spatially sensitive.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Carcasses is 1 degrees sensitivity (within patch, and neighbouring)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Migration trajectories are null in (A) and (B), and is only possible</a:t>
            </a:r>
            <a:br>
              <a:rPr lang="en-GB" baseline="0" dirty="0" smtClean="0"/>
            </a:br>
            <a:r>
              <a:rPr lang="en-GB" baseline="0" dirty="0" smtClean="0"/>
              <a:t>to explore in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While model (B) is very </a:t>
            </a:r>
            <a:r>
              <a:rPr lang="en-GB" dirty="0" err="1"/>
              <a:t>composable</a:t>
            </a:r>
            <a:r>
              <a:rPr lang="en-GB" dirty="0"/>
              <a:t>, computationally tractable,</a:t>
            </a:r>
            <a:br>
              <a:rPr lang="en-GB" dirty="0"/>
            </a:br>
            <a:r>
              <a:rPr lang="en-GB" dirty="0"/>
              <a:t>it may not capture non-</a:t>
            </a:r>
            <a:r>
              <a:rPr lang="en-GB" dirty="0" err="1"/>
              <a:t>linearities</a:t>
            </a:r>
            <a:r>
              <a:rPr lang="en-GB" dirty="0"/>
              <a:t> that the ABM will be able to capture</a:t>
            </a:r>
            <a:r>
              <a:rPr lang="en-GB"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Only slightly misleading picture,</a:t>
            </a:r>
            <a:r>
              <a:rPr lang="en-GB" baseline="0" dirty="0" smtClean="0"/>
              <a:t> that death is not distance</a:t>
            </a:r>
            <a:endParaRPr lang="en-GB" dirty="0"/>
          </a:p>
          <a:p>
            <a:endParaRPr lang="en-GB" dirty="0"/>
          </a:p>
        </p:txBody>
      </p:sp>
      <p:sp>
        <p:nvSpPr>
          <p:cNvPr id="4" name="Slide Number Placeholder 3"/>
          <p:cNvSpPr>
            <a:spLocks noGrp="1"/>
          </p:cNvSpPr>
          <p:nvPr>
            <p:ph type="sldNum" sz="quarter" idx="10"/>
          </p:nvPr>
        </p:nvSpPr>
        <p:spPr/>
        <p:txBody>
          <a:bodyPr/>
          <a:lstStyle/>
          <a:p>
            <a:fld id="{B77B041B-7790-43F6-ACFC-73D86786B9E3}" type="slidenum">
              <a:rPr lang="en-GB" smtClean="0"/>
              <a:t>10</a:t>
            </a:fld>
            <a:endParaRPr lang="en-GB" dirty="0"/>
          </a:p>
        </p:txBody>
      </p:sp>
    </p:spTree>
    <p:extLst>
      <p:ext uri="{BB962C8B-B14F-4D97-AF65-F5344CB8AC3E}">
        <p14:creationId xmlns:p14="http://schemas.microsoft.com/office/powerpoint/2010/main" val="4015861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7B041B-7790-43F6-ACFC-73D86786B9E3}" type="slidenum">
              <a:rPr lang="en-GB" smtClean="0"/>
              <a:t>11</a:t>
            </a:fld>
            <a:endParaRPr lang="en-GB" dirty="0"/>
          </a:p>
        </p:txBody>
      </p:sp>
    </p:spTree>
    <p:extLst>
      <p:ext uri="{BB962C8B-B14F-4D97-AF65-F5344CB8AC3E}">
        <p14:creationId xmlns:p14="http://schemas.microsoft.com/office/powerpoint/2010/main" val="3883079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Results:  single iteration</a:t>
            </a:r>
          </a:p>
          <a:p>
            <a:endParaRPr lang="en-GB" dirty="0" smtClean="0"/>
          </a:p>
          <a:p>
            <a:r>
              <a:rPr lang="en-GB" dirty="0" smtClean="0"/>
              <a:t>Breed @</a:t>
            </a:r>
            <a:r>
              <a:rPr lang="en-GB" baseline="0" dirty="0" smtClean="0"/>
              <a:t> 30</a:t>
            </a:r>
            <a:r>
              <a:rPr lang="en-GB" dirty="0" smtClean="0"/>
              <a:t> day</a:t>
            </a:r>
            <a:r>
              <a:rPr lang="en-GB" baseline="0" dirty="0" smtClean="0"/>
              <a:t> (in the year)</a:t>
            </a:r>
          </a:p>
          <a:p>
            <a:r>
              <a:rPr lang="en-GB" baseline="0" dirty="0" smtClean="0"/>
              <a:t>Migration @ 50 day (in the year)</a:t>
            </a:r>
          </a:p>
          <a:p>
            <a:r>
              <a:rPr lang="en-GB" dirty="0" smtClean="0"/>
              <a:t>(ASF)</a:t>
            </a:r>
            <a:r>
              <a:rPr lang="en-GB" baseline="0" dirty="0" smtClean="0"/>
              <a:t> incursion @ 60 day (in the year)</a:t>
            </a:r>
            <a:endParaRPr lang="en-GB" dirty="0" smtClean="0"/>
          </a:p>
          <a:p>
            <a:endParaRPr lang="en-GB" dirty="0" smtClean="0"/>
          </a:p>
          <a:p>
            <a:endParaRPr lang="en-GB" dirty="0" smtClean="0"/>
          </a:p>
          <a:p>
            <a:endParaRPr lang="en-GB" dirty="0" smtClean="0"/>
          </a:p>
          <a:p>
            <a:r>
              <a:rPr lang="en-GB" dirty="0" smtClean="0"/>
              <a:t>Constant</a:t>
            </a:r>
            <a:r>
              <a:rPr lang="en-GB" baseline="0" dirty="0" smtClean="0"/>
              <a:t> / uniform migration</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B77B041B-7790-43F6-ACFC-73D86786B9E3}" type="slidenum">
              <a:rPr lang="en-GB" smtClean="0"/>
              <a:t>12</a:t>
            </a:fld>
            <a:endParaRPr lang="en-GB" dirty="0"/>
          </a:p>
        </p:txBody>
      </p:sp>
    </p:spTree>
    <p:extLst>
      <p:ext uri="{BB962C8B-B14F-4D97-AF65-F5344CB8AC3E}">
        <p14:creationId xmlns:p14="http://schemas.microsoft.com/office/powerpoint/2010/main" val="1765464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a:t>
            </a:r>
            <a:r>
              <a:rPr lang="en-GB" baseline="0" dirty="0" smtClean="0"/>
              <a:t> for the spill-over events (mean of) the </a:t>
            </a:r>
            <a:r>
              <a:rPr lang="en-GB" baseline="0" dirty="0" err="1" smtClean="0"/>
              <a:t>reincursion</a:t>
            </a:r>
            <a:r>
              <a:rPr lang="en-GB" baseline="0" dirty="0" smtClean="0"/>
              <a:t> the disease tells us</a:t>
            </a:r>
            <a:br>
              <a:rPr lang="en-GB" baseline="0" dirty="0" smtClean="0"/>
            </a:br>
            <a:r>
              <a:rPr lang="en-GB" baseline="0" dirty="0" smtClean="0"/>
              <a:t>how it will behave over different state of the population.</a:t>
            </a:r>
          </a:p>
          <a:p>
            <a:r>
              <a:rPr lang="en-GB" baseline="0" dirty="0" smtClean="0"/>
              <a:t>In model A, where we are quickly to repopulate the landscape, </a:t>
            </a:r>
            <a:br>
              <a:rPr lang="en-GB" baseline="0" dirty="0" smtClean="0"/>
            </a:br>
            <a:r>
              <a:rPr lang="en-GB" baseline="0" dirty="0" smtClean="0"/>
              <a:t>ASF takes hold and reaches the pig farms again, while</a:t>
            </a:r>
            <a:br>
              <a:rPr lang="en-GB" baseline="0" dirty="0" smtClean="0"/>
            </a:br>
            <a:r>
              <a:rPr lang="en-GB" baseline="0" dirty="0" smtClean="0"/>
              <a:t>in the more diffused migration, ASF tends to decimate the population</a:t>
            </a:r>
            <a:br>
              <a:rPr lang="en-GB" baseline="0" dirty="0" smtClean="0"/>
            </a:br>
            <a:r>
              <a:rPr lang="en-GB" baseline="0" dirty="0" smtClean="0"/>
              <a:t>as the population is down again.</a:t>
            </a:r>
            <a:br>
              <a:rPr lang="en-GB" baseline="0" dirty="0" smtClean="0"/>
            </a:br>
            <a:endParaRPr lang="en-GB" baseline="0" dirty="0" smtClean="0"/>
          </a:p>
          <a:p>
            <a:r>
              <a:rPr lang="en-GB" dirty="0" smtClean="0"/>
              <a:t>(this is done across many iterations also)</a:t>
            </a:r>
          </a:p>
          <a:p>
            <a:endParaRPr lang="en-GB" dirty="0" smtClean="0"/>
          </a:p>
          <a:p>
            <a:r>
              <a:rPr lang="en-GB" dirty="0" smtClean="0"/>
              <a:t>E(compartments</a:t>
            </a:r>
            <a:r>
              <a:rPr lang="en-GB" dirty="0"/>
              <a:t>)</a:t>
            </a:r>
          </a:p>
          <a:p>
            <a:r>
              <a:rPr lang="en-GB" dirty="0"/>
              <a:t>E(spill</a:t>
            </a:r>
            <a:r>
              <a:rPr lang="en-GB" baseline="0" dirty="0"/>
              <a:t> over events)</a:t>
            </a:r>
            <a:endParaRPr lang="en-GB" dirty="0"/>
          </a:p>
        </p:txBody>
      </p:sp>
      <p:sp>
        <p:nvSpPr>
          <p:cNvPr id="4" name="Slide Number Placeholder 3"/>
          <p:cNvSpPr>
            <a:spLocks noGrp="1"/>
          </p:cNvSpPr>
          <p:nvPr>
            <p:ph type="sldNum" sz="quarter" idx="10"/>
          </p:nvPr>
        </p:nvSpPr>
        <p:spPr/>
        <p:txBody>
          <a:bodyPr/>
          <a:lstStyle/>
          <a:p>
            <a:fld id="{B77B041B-7790-43F6-ACFC-73D86786B9E3}" type="slidenum">
              <a:rPr lang="en-GB" smtClean="0"/>
              <a:t>13</a:t>
            </a:fld>
            <a:endParaRPr lang="en-GB" dirty="0"/>
          </a:p>
        </p:txBody>
      </p:sp>
    </p:spTree>
    <p:extLst>
      <p:ext uri="{BB962C8B-B14F-4D97-AF65-F5344CB8AC3E}">
        <p14:creationId xmlns:p14="http://schemas.microsoft.com/office/powerpoint/2010/main" val="734386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brings</a:t>
            </a:r>
            <a:r>
              <a:rPr lang="en-GB" baseline="0" dirty="0" smtClean="0"/>
              <a:t> us to why model (C) could be useful and</a:t>
            </a:r>
            <a:br>
              <a:rPr lang="en-GB" baseline="0" dirty="0" smtClean="0"/>
            </a:br>
            <a:r>
              <a:rPr lang="en-GB" baseline="0" dirty="0" smtClean="0"/>
              <a:t>what we would actually like to see from it.</a:t>
            </a:r>
          </a:p>
          <a:p>
            <a:endParaRPr lang="en-GB" dirty="0"/>
          </a:p>
        </p:txBody>
      </p:sp>
      <p:sp>
        <p:nvSpPr>
          <p:cNvPr id="4" name="Slide Number Placeholder 3"/>
          <p:cNvSpPr>
            <a:spLocks noGrp="1"/>
          </p:cNvSpPr>
          <p:nvPr>
            <p:ph type="sldNum" sz="quarter" idx="10"/>
          </p:nvPr>
        </p:nvSpPr>
        <p:spPr/>
        <p:txBody>
          <a:bodyPr/>
          <a:lstStyle/>
          <a:p>
            <a:fld id="{B77B041B-7790-43F6-ACFC-73D86786B9E3}" type="slidenum">
              <a:rPr lang="en-GB" smtClean="0"/>
              <a:t>14</a:t>
            </a:fld>
            <a:endParaRPr lang="en-GB" dirty="0"/>
          </a:p>
        </p:txBody>
      </p:sp>
    </p:spTree>
    <p:extLst>
      <p:ext uri="{BB962C8B-B14F-4D97-AF65-F5344CB8AC3E}">
        <p14:creationId xmlns:p14="http://schemas.microsoft.com/office/powerpoint/2010/main" val="3574229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Migration patterns are important. </a:t>
            </a:r>
          </a:p>
          <a:p>
            <a:r>
              <a:rPr lang="en-GB" dirty="0" smtClean="0"/>
              <a:t>Quit</a:t>
            </a:r>
            <a:r>
              <a:rPr lang="en-GB" baseline="0" dirty="0" smtClean="0"/>
              <a:t>e frankly if your ABM model can be approximated completely by a </a:t>
            </a:r>
            <a:br>
              <a:rPr lang="en-GB" baseline="0" dirty="0" smtClean="0"/>
            </a:br>
            <a:r>
              <a:rPr lang="en-GB" baseline="0" dirty="0" smtClean="0"/>
              <a:t>compartmental model, you should reconsider the validity of your ABM.</a:t>
            </a:r>
          </a:p>
          <a:p>
            <a:r>
              <a:rPr lang="en-GB" baseline="0" dirty="0" smtClean="0"/>
              <a:t>Here we clearly would like to </a:t>
            </a:r>
            <a:r>
              <a:rPr lang="en-GB" baseline="0" dirty="0" err="1" smtClean="0"/>
              <a:t>memic</a:t>
            </a:r>
            <a:r>
              <a:rPr lang="en-GB" baseline="0" dirty="0" smtClean="0"/>
              <a:t> natural migration,</a:t>
            </a:r>
            <a:br>
              <a:rPr lang="en-GB" baseline="0" dirty="0" smtClean="0"/>
            </a:br>
            <a:r>
              <a:rPr lang="en-GB" baseline="0" dirty="0" smtClean="0"/>
              <a:t>but if the resulting pattern resembles either model (A) or (B) then it was</a:t>
            </a:r>
            <a:br>
              <a:rPr lang="en-GB" baseline="0" dirty="0" smtClean="0"/>
            </a:br>
            <a:r>
              <a:rPr lang="en-GB" baseline="0" dirty="0" smtClean="0"/>
              <a:t>all for naught. And there is more insight there then a moderately complex,</a:t>
            </a:r>
            <a:br>
              <a:rPr lang="en-GB" baseline="0" dirty="0" smtClean="0"/>
            </a:br>
            <a:r>
              <a:rPr lang="en-GB" baseline="0" dirty="0" smtClean="0"/>
              <a:t>and very detailed ABM.</a:t>
            </a:r>
          </a:p>
          <a:p>
            <a:endParaRPr lang="en-GB" dirty="0" smtClean="0"/>
          </a:p>
          <a:p>
            <a:r>
              <a:rPr lang="en-GB" dirty="0" smtClean="0"/>
              <a:t>Model (A)</a:t>
            </a:r>
            <a:r>
              <a:rPr lang="en-GB" baseline="0" dirty="0" smtClean="0"/>
              <a:t> and Model (B) shows the importance of this on</a:t>
            </a:r>
            <a:br>
              <a:rPr lang="en-GB" baseline="0" dirty="0" smtClean="0"/>
            </a:br>
            <a:r>
              <a:rPr lang="en-GB" baseline="0" dirty="0" smtClean="0"/>
              <a:t>the distribution of spill-over events (into pig farms).</a:t>
            </a:r>
          </a:p>
          <a:p>
            <a:endParaRPr lang="en-GB" baseline="0" dirty="0" smtClean="0"/>
          </a:p>
          <a:p>
            <a:r>
              <a:rPr lang="en-GB" baseline="0" dirty="0" smtClean="0"/>
              <a:t>Thus, we wish for an ABM that accurately reflect how the emergent</a:t>
            </a:r>
          </a:p>
          <a:p>
            <a:r>
              <a:rPr lang="en-GB" baseline="0" dirty="0" smtClean="0"/>
              <a:t>Migration patterns would look like in case of an ASF outbreak.</a:t>
            </a:r>
          </a:p>
          <a:p>
            <a:endParaRPr lang="en-GB" dirty="0" smtClean="0"/>
          </a:p>
          <a:p>
            <a:r>
              <a:rPr lang="en-GB" dirty="0" smtClean="0"/>
              <a:t>Model</a:t>
            </a:r>
            <a:r>
              <a:rPr lang="en-GB" baseline="0" dirty="0" smtClean="0"/>
              <a:t> (C) should be robust to rapid changes in the wild boar population.</a:t>
            </a:r>
          </a:p>
          <a:p>
            <a:r>
              <a:rPr lang="en-GB" baseline="0" dirty="0" smtClean="0"/>
              <a:t>We cannot just rely on a model that is able to maintain steady-state. </a:t>
            </a:r>
          </a:p>
          <a:p>
            <a:r>
              <a:rPr lang="en-GB" baseline="0" dirty="0" smtClean="0"/>
              <a:t>It should also reach steady-state even if too many animals suddenly reside</a:t>
            </a:r>
            <a:br>
              <a:rPr lang="en-GB" baseline="0" dirty="0" smtClean="0"/>
            </a:br>
            <a:r>
              <a:rPr lang="en-GB" baseline="0" dirty="0" smtClean="0"/>
              <a:t>in one patch, or if the population is near extinction.</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B77B041B-7790-43F6-ACFC-73D86786B9E3}" type="slidenum">
              <a:rPr lang="en-GB" smtClean="0"/>
              <a:t>15</a:t>
            </a:fld>
            <a:endParaRPr lang="en-GB" dirty="0"/>
          </a:p>
        </p:txBody>
      </p:sp>
    </p:spTree>
    <p:extLst>
      <p:ext uri="{BB962C8B-B14F-4D97-AF65-F5344CB8AC3E}">
        <p14:creationId xmlns:p14="http://schemas.microsoft.com/office/powerpoint/2010/main" val="953501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t>When death</a:t>
            </a:r>
            <a:r>
              <a:rPr lang="en-GB" sz="2000" baseline="0" dirty="0"/>
              <a:t> affects breeding, we would like for it to </a:t>
            </a:r>
            <a:endParaRPr lang="en-GB" sz="2000" dirty="0"/>
          </a:p>
        </p:txBody>
      </p:sp>
      <p:sp>
        <p:nvSpPr>
          <p:cNvPr id="4" name="Slide Number Placeholder 3"/>
          <p:cNvSpPr>
            <a:spLocks noGrp="1"/>
          </p:cNvSpPr>
          <p:nvPr>
            <p:ph type="sldNum" sz="quarter" idx="10"/>
          </p:nvPr>
        </p:nvSpPr>
        <p:spPr/>
        <p:txBody>
          <a:bodyPr/>
          <a:lstStyle/>
          <a:p>
            <a:fld id="{B77B041B-7790-43F6-ACFC-73D86786B9E3}" type="slidenum">
              <a:rPr lang="en-GB" smtClean="0"/>
              <a:t>16</a:t>
            </a:fld>
            <a:endParaRPr lang="en-GB" dirty="0"/>
          </a:p>
        </p:txBody>
      </p:sp>
    </p:spTree>
    <p:extLst>
      <p:ext uri="{BB962C8B-B14F-4D97-AF65-F5344CB8AC3E}">
        <p14:creationId xmlns:p14="http://schemas.microsoft.com/office/powerpoint/2010/main" val="770394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77B041B-7790-43F6-ACFC-73D86786B9E3}" type="slidenum">
              <a:rPr lang="en-GB" smtClean="0"/>
              <a:t>17</a:t>
            </a:fld>
            <a:endParaRPr lang="en-GB" dirty="0"/>
          </a:p>
        </p:txBody>
      </p:sp>
    </p:spTree>
    <p:extLst>
      <p:ext uri="{BB962C8B-B14F-4D97-AF65-F5344CB8AC3E}">
        <p14:creationId xmlns:p14="http://schemas.microsoft.com/office/powerpoint/2010/main" val="368526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77B041B-7790-43F6-ACFC-73D86786B9E3}" type="slidenum">
              <a:rPr lang="en-GB" smtClean="0"/>
              <a:t>18</a:t>
            </a:fld>
            <a:endParaRPr lang="en-GB" dirty="0"/>
          </a:p>
        </p:txBody>
      </p:sp>
    </p:spTree>
    <p:extLst>
      <p:ext uri="{BB962C8B-B14F-4D97-AF65-F5344CB8AC3E}">
        <p14:creationId xmlns:p14="http://schemas.microsoft.com/office/powerpoint/2010/main" val="4053973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7B041B-7790-43F6-ACFC-73D86786B9E3}" type="slidenum">
              <a:rPr lang="en-GB" smtClean="0"/>
              <a:t>19</a:t>
            </a:fld>
            <a:endParaRPr lang="en-GB" dirty="0"/>
          </a:p>
        </p:txBody>
      </p:sp>
    </p:spTree>
    <p:extLst>
      <p:ext uri="{BB962C8B-B14F-4D97-AF65-F5344CB8AC3E}">
        <p14:creationId xmlns:p14="http://schemas.microsoft.com/office/powerpoint/2010/main" val="249606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Assuming</a:t>
            </a:r>
            <a:r>
              <a:rPr lang="en-GB" baseline="0" dirty="0"/>
              <a:t> that </a:t>
            </a:r>
            <a:r>
              <a:rPr lang="en-GB" baseline="0" dirty="0" smtClean="0"/>
              <a:t>wildlife </a:t>
            </a:r>
            <a:r>
              <a:rPr lang="en-GB" baseline="0" dirty="0"/>
              <a:t>is reservoir for </a:t>
            </a:r>
            <a:r>
              <a:rPr lang="en-GB" baseline="0" dirty="0" smtClean="0"/>
              <a:t>disease.</a:t>
            </a:r>
          </a:p>
          <a:p>
            <a:r>
              <a:rPr lang="en-GB" baseline="0" dirty="0" smtClean="0"/>
              <a:t>We will look at the spill-over events of disease from</a:t>
            </a:r>
          </a:p>
          <a:p>
            <a:r>
              <a:rPr lang="en-GB" baseline="0" dirty="0" smtClean="0"/>
              <a:t>Wildlife.</a:t>
            </a:r>
          </a:p>
          <a:p>
            <a:r>
              <a:rPr lang="en-GB" baseline="0" dirty="0" smtClean="0"/>
              <a:t>ASF could potentially be introduced to Denmark by way of</a:t>
            </a:r>
          </a:p>
          <a:p>
            <a:r>
              <a:rPr lang="en-GB" baseline="0" dirty="0" smtClean="0"/>
              <a:t>Germany; </a:t>
            </a:r>
          </a:p>
          <a:p>
            <a:r>
              <a:rPr lang="en-GB" baseline="0" dirty="0" smtClean="0"/>
              <a:t>Everything </a:t>
            </a:r>
            <a:r>
              <a:rPr lang="en-GB" baseline="0" dirty="0" err="1" smtClean="0"/>
              <a:t>centers</a:t>
            </a:r>
            <a:r>
              <a:rPr lang="en-GB" baseline="0" dirty="0" smtClean="0"/>
              <a:t> around these spill-over events.</a:t>
            </a:r>
          </a:p>
          <a:p>
            <a:r>
              <a:rPr lang="en-GB" baseline="0" dirty="0" smtClean="0"/>
              <a:t>We are not actually counting spill-over events, but the 3</a:t>
            </a:r>
            <a:r>
              <a:rPr lang="en-GB" baseline="30000" dirty="0" smtClean="0"/>
              <a:t>rd</a:t>
            </a:r>
            <a:r>
              <a:rPr lang="en-GB" baseline="0" dirty="0" smtClean="0"/>
              <a:t> degree</a:t>
            </a:r>
            <a:br>
              <a:rPr lang="en-GB" baseline="0" dirty="0" smtClean="0"/>
            </a:br>
            <a:r>
              <a:rPr lang="en-GB" baseline="0" dirty="0" smtClean="0"/>
              <a:t>spatial infection pressure on pig farms; This is basis for a further analysis,</a:t>
            </a:r>
            <a:br>
              <a:rPr lang="en-GB" baseline="0" dirty="0" smtClean="0"/>
            </a:br>
            <a:r>
              <a:rPr lang="en-GB" baseline="0" dirty="0" smtClean="0"/>
              <a:t>but the properties of the spread vector should be part of the analysis.</a:t>
            </a:r>
          </a:p>
          <a:p>
            <a:r>
              <a:rPr lang="en-GB" baseline="0" dirty="0" smtClean="0"/>
              <a:t>Mechanical vector maybe?</a:t>
            </a:r>
          </a:p>
          <a:p>
            <a:endParaRPr lang="en-GB" dirty="0"/>
          </a:p>
        </p:txBody>
      </p:sp>
      <p:sp>
        <p:nvSpPr>
          <p:cNvPr id="4" name="Slide Number Placeholder 3"/>
          <p:cNvSpPr>
            <a:spLocks noGrp="1"/>
          </p:cNvSpPr>
          <p:nvPr>
            <p:ph type="sldNum" sz="quarter" idx="10"/>
          </p:nvPr>
        </p:nvSpPr>
        <p:spPr/>
        <p:txBody>
          <a:bodyPr/>
          <a:lstStyle/>
          <a:p>
            <a:fld id="{B77B041B-7790-43F6-ACFC-73D86786B9E3}" type="slidenum">
              <a:rPr lang="en-GB" smtClean="0"/>
              <a:t>2</a:t>
            </a:fld>
            <a:endParaRPr lang="en-GB" dirty="0"/>
          </a:p>
        </p:txBody>
      </p:sp>
    </p:spTree>
    <p:extLst>
      <p:ext uri="{BB962C8B-B14F-4D97-AF65-F5344CB8AC3E}">
        <p14:creationId xmlns:p14="http://schemas.microsoft.com/office/powerpoint/2010/main" val="831549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7B041B-7790-43F6-ACFC-73D86786B9E3}" type="slidenum">
              <a:rPr lang="en-GB" smtClean="0"/>
              <a:t>20</a:t>
            </a:fld>
            <a:endParaRPr lang="en-GB" dirty="0"/>
          </a:p>
        </p:txBody>
      </p:sp>
    </p:spTree>
    <p:extLst>
      <p:ext uri="{BB962C8B-B14F-4D97-AF65-F5344CB8AC3E}">
        <p14:creationId xmlns:p14="http://schemas.microsoft.com/office/powerpoint/2010/main" val="976469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7B041B-7790-43F6-ACFC-73D86786B9E3}" type="slidenum">
              <a:rPr lang="en-GB" smtClean="0"/>
              <a:t>21</a:t>
            </a:fld>
            <a:endParaRPr lang="en-GB" dirty="0"/>
          </a:p>
        </p:txBody>
      </p:sp>
    </p:spTree>
    <p:extLst>
      <p:ext uri="{BB962C8B-B14F-4D97-AF65-F5344CB8AC3E}">
        <p14:creationId xmlns:p14="http://schemas.microsoft.com/office/powerpoint/2010/main" val="85970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7B041B-7790-43F6-ACFC-73D86786B9E3}" type="slidenum">
              <a:rPr lang="en-GB" smtClean="0"/>
              <a:t>3</a:t>
            </a:fld>
            <a:endParaRPr lang="en-GB" dirty="0"/>
          </a:p>
        </p:txBody>
      </p:sp>
    </p:spTree>
    <p:extLst>
      <p:ext uri="{BB962C8B-B14F-4D97-AF65-F5344CB8AC3E}">
        <p14:creationId xmlns:p14="http://schemas.microsoft.com/office/powerpoint/2010/main" val="790417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don’t currently have wild boar in Denmark.</a:t>
            </a:r>
          </a:p>
          <a:p>
            <a:r>
              <a:rPr lang="en-GB" dirty="0" smtClean="0"/>
              <a:t>Wild boar and ASF will be introduced from border of Germany</a:t>
            </a:r>
            <a:r>
              <a:rPr lang="en-GB" baseline="0" dirty="0" smtClean="0"/>
              <a:t/>
            </a:r>
            <a:br>
              <a:rPr lang="en-GB" baseline="0" dirty="0" smtClean="0"/>
            </a:br>
            <a:r>
              <a:rPr lang="en-GB" baseline="0" dirty="0" smtClean="0"/>
              <a:t>(as one plausible incursion route)</a:t>
            </a:r>
          </a:p>
          <a:p>
            <a:endParaRPr lang="en-GB" baseline="0" dirty="0" smtClean="0"/>
          </a:p>
          <a:p>
            <a:r>
              <a:rPr lang="en-GB" baseline="0" dirty="0" smtClean="0"/>
              <a:t>Therefore we lack information about how a wild boar population</a:t>
            </a:r>
            <a:br>
              <a:rPr lang="en-GB" baseline="0" dirty="0" smtClean="0"/>
            </a:br>
            <a:r>
              <a:rPr lang="en-GB" baseline="0" dirty="0" smtClean="0"/>
              <a:t>would look like in Denmark.</a:t>
            </a:r>
          </a:p>
          <a:p>
            <a:r>
              <a:rPr lang="en-GB" baseline="0" dirty="0" smtClean="0"/>
              <a:t>While domestic pigs, we (almost) have full information.</a:t>
            </a:r>
            <a:endParaRPr lang="en-GB" dirty="0" smtClean="0"/>
          </a:p>
          <a:p>
            <a:endParaRPr lang="en-GB" dirty="0" smtClean="0"/>
          </a:p>
          <a:p>
            <a:r>
              <a:rPr lang="en-GB" dirty="0" smtClean="0"/>
              <a:t>Domestic</a:t>
            </a:r>
            <a:r>
              <a:rPr lang="en-GB" baseline="0" dirty="0" smtClean="0"/>
              <a:t> pig is a well understand population.</a:t>
            </a:r>
          </a:p>
          <a:p>
            <a:r>
              <a:rPr lang="en-GB" baseline="0" dirty="0" smtClean="0"/>
              <a:t>We know where they are, and herd sizes,</a:t>
            </a:r>
            <a:br>
              <a:rPr lang="en-GB" baseline="0" dirty="0" smtClean="0"/>
            </a:br>
            <a:r>
              <a:rPr lang="en-GB" baseline="0" dirty="0" smtClean="0"/>
              <a:t>also animal movements is fully known.</a:t>
            </a:r>
          </a:p>
          <a:p>
            <a:r>
              <a:rPr lang="en-GB" baseline="0" dirty="0" smtClean="0"/>
              <a:t>That’s not the case with wild boar; </a:t>
            </a:r>
          </a:p>
          <a:p>
            <a:r>
              <a:rPr lang="en-GB" baseline="0" dirty="0" smtClean="0"/>
              <a:t>They are not present in Denmark officially;</a:t>
            </a:r>
          </a:p>
          <a:p>
            <a:r>
              <a:rPr lang="en-GB" baseline="0" dirty="0" smtClean="0"/>
              <a:t>Thus we have to simulate the population from the ground up.</a:t>
            </a:r>
          </a:p>
          <a:p>
            <a:r>
              <a:rPr lang="en-GB" baseline="0" dirty="0" smtClean="0"/>
              <a:t>Habitat quality is not known for Denmark either; Usually hunting bags</a:t>
            </a:r>
            <a:br>
              <a:rPr lang="en-GB" baseline="0" dirty="0" smtClean="0"/>
            </a:br>
            <a:r>
              <a:rPr lang="en-GB" baseline="0" dirty="0" smtClean="0"/>
              <a:t>are used for this; But those are especially unreliable for Denmark.</a:t>
            </a:r>
          </a:p>
          <a:p>
            <a:r>
              <a:rPr lang="en-GB" baseline="0" dirty="0" smtClean="0"/>
              <a:t>We thus use the </a:t>
            </a:r>
            <a:r>
              <a:rPr lang="en-GB" baseline="0" dirty="0" err="1" smtClean="0"/>
              <a:t>Corine</a:t>
            </a:r>
            <a:r>
              <a:rPr lang="en-GB" baseline="0" dirty="0" smtClean="0"/>
              <a:t> Land usage data to estimate habitat suitability.</a:t>
            </a:r>
          </a:p>
          <a:p>
            <a:endParaRPr lang="en-GB" dirty="0"/>
          </a:p>
        </p:txBody>
      </p:sp>
      <p:sp>
        <p:nvSpPr>
          <p:cNvPr id="4" name="Slide Number Placeholder 3"/>
          <p:cNvSpPr>
            <a:spLocks noGrp="1"/>
          </p:cNvSpPr>
          <p:nvPr>
            <p:ph type="sldNum" sz="quarter" idx="10"/>
          </p:nvPr>
        </p:nvSpPr>
        <p:spPr/>
        <p:txBody>
          <a:bodyPr/>
          <a:lstStyle/>
          <a:p>
            <a:fld id="{B77B041B-7790-43F6-ACFC-73D86786B9E3}" type="slidenum">
              <a:rPr lang="en-GB" smtClean="0"/>
              <a:t>4</a:t>
            </a:fld>
            <a:endParaRPr lang="en-GB" dirty="0"/>
          </a:p>
        </p:txBody>
      </p:sp>
    </p:spTree>
    <p:extLst>
      <p:ext uri="{BB962C8B-B14F-4D97-AF65-F5344CB8AC3E}">
        <p14:creationId xmlns:p14="http://schemas.microsoft.com/office/powerpoint/2010/main" val="146440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Spatial</a:t>
            </a:r>
            <a:r>
              <a:rPr lang="en-GB" baseline="0" dirty="0" smtClean="0"/>
              <a:t> setting is patch-based. Each of our patch is a potential / candidate</a:t>
            </a:r>
            <a:br>
              <a:rPr lang="en-GB" baseline="0" dirty="0" smtClean="0"/>
            </a:br>
            <a:r>
              <a:rPr lang="en-GB" baseline="0" dirty="0" smtClean="0"/>
              <a:t>home-range. We use hexagons to tessellate the landscape;</a:t>
            </a:r>
            <a:endParaRPr lang="en-GB" baseline="0" dirty="0"/>
          </a:p>
          <a:p>
            <a:r>
              <a:rPr lang="en-GB" baseline="0" dirty="0" smtClean="0"/>
              <a:t>This is then </a:t>
            </a:r>
            <a:r>
              <a:rPr lang="en-GB" baseline="0" dirty="0" err="1" smtClean="0"/>
              <a:t>overlayed</a:t>
            </a:r>
            <a:r>
              <a:rPr lang="en-GB" baseline="0" dirty="0" smtClean="0"/>
              <a:t> with an estimated carrying capacity, which is</a:t>
            </a:r>
            <a:br>
              <a:rPr lang="en-GB" baseline="0" dirty="0" smtClean="0"/>
            </a:br>
            <a:r>
              <a:rPr lang="en-GB" baseline="0" dirty="0" smtClean="0"/>
              <a:t>total number of mature animals that a patch my sustain at any given time.</a:t>
            </a:r>
          </a:p>
          <a:p>
            <a:r>
              <a:rPr lang="en-GB" baseline="0" dirty="0" smtClean="0"/>
              <a:t>Max carrying capacity is 25 animals, and breeding capacity is CC / 3. </a:t>
            </a:r>
          </a:p>
        </p:txBody>
      </p:sp>
      <p:sp>
        <p:nvSpPr>
          <p:cNvPr id="4" name="Slide Number Placeholder 3"/>
          <p:cNvSpPr>
            <a:spLocks noGrp="1"/>
          </p:cNvSpPr>
          <p:nvPr>
            <p:ph type="sldNum" sz="quarter" idx="10"/>
          </p:nvPr>
        </p:nvSpPr>
        <p:spPr/>
        <p:txBody>
          <a:bodyPr/>
          <a:lstStyle/>
          <a:p>
            <a:fld id="{B77B041B-7790-43F6-ACFC-73D86786B9E3}" type="slidenum">
              <a:rPr lang="en-GB" smtClean="0"/>
              <a:t>5</a:t>
            </a:fld>
            <a:endParaRPr lang="en-GB" dirty="0"/>
          </a:p>
        </p:txBody>
      </p:sp>
    </p:spTree>
    <p:extLst>
      <p:ext uri="{BB962C8B-B14F-4D97-AF65-F5344CB8AC3E}">
        <p14:creationId xmlns:p14="http://schemas.microsoft.com/office/powerpoint/2010/main" val="2985594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smtClean="0"/>
              <a:t>We </a:t>
            </a:r>
            <a:r>
              <a:rPr lang="en-GB" dirty="0" err="1" smtClean="0"/>
              <a:t>overlayed</a:t>
            </a:r>
            <a:r>
              <a:rPr lang="en-GB" dirty="0" smtClean="0"/>
              <a:t> the actual pig</a:t>
            </a:r>
            <a:r>
              <a:rPr lang="en-GB" baseline="0" dirty="0" smtClean="0"/>
              <a:t> </a:t>
            </a:r>
            <a:r>
              <a:rPr lang="en-GB" baseline="0" smtClean="0"/>
              <a:t>farms locations to </a:t>
            </a:r>
            <a:endParaRPr lang="en-GB" dirty="0" smtClean="0"/>
          </a:p>
          <a:p>
            <a:pPr marL="0" indent="0">
              <a:buNone/>
            </a:pPr>
            <a:endParaRPr lang="en-GB" dirty="0" smtClean="0"/>
          </a:p>
          <a:p>
            <a:pPr marL="0" indent="0">
              <a:buNone/>
            </a:pPr>
            <a:r>
              <a:rPr lang="en-GB" dirty="0" smtClean="0"/>
              <a:t>Home-ranges </a:t>
            </a:r>
            <a:r>
              <a:rPr lang="en-GB" dirty="0"/>
              <a:t>are typically denoted by non-farmland, arable land</a:t>
            </a:r>
            <a:r>
              <a:rPr lang="en-GB" dirty="0" smtClean="0"/>
              <a:t>;</a:t>
            </a:r>
          </a:p>
          <a:p>
            <a:pPr marL="0" indent="0">
              <a:buNone/>
            </a:pPr>
            <a:r>
              <a:rPr lang="en-GB" dirty="0" smtClean="0"/>
              <a:t>Thus</a:t>
            </a:r>
            <a:r>
              <a:rPr lang="en-GB" baseline="0" dirty="0" smtClean="0"/>
              <a:t> where pigs are most likely to reside is not within patches</a:t>
            </a:r>
            <a:br>
              <a:rPr lang="en-GB" baseline="0" dirty="0" smtClean="0"/>
            </a:br>
            <a:r>
              <a:rPr lang="en-GB" baseline="0" dirty="0" smtClean="0"/>
              <a:t>where wild boars are typically located.</a:t>
            </a:r>
            <a:endParaRPr lang="en-GB" dirty="0"/>
          </a:p>
          <a:p>
            <a:pPr marL="0" indent="0">
              <a:buNone/>
            </a:pPr>
            <a:r>
              <a:rPr lang="en-GB" dirty="0" smtClean="0"/>
              <a:t>We have the</a:t>
            </a:r>
            <a:r>
              <a:rPr lang="en-GB" baseline="0" dirty="0" smtClean="0"/>
              <a:t> German border to the South here.</a:t>
            </a:r>
            <a:endParaRPr lang="en-GB" dirty="0" smtClean="0"/>
          </a:p>
          <a:p>
            <a:pPr marL="0" indent="0">
              <a:buNone/>
            </a:pPr>
            <a:endParaRPr lang="en-GB" dirty="0"/>
          </a:p>
          <a:p>
            <a:pPr marL="0" indent="0">
              <a:buNone/>
            </a:pPr>
            <a:r>
              <a:rPr lang="en-GB" dirty="0"/>
              <a:t>But they are within close </a:t>
            </a:r>
            <a:r>
              <a:rPr lang="en-GB" dirty="0" smtClean="0"/>
              <a:t>proximity!</a:t>
            </a:r>
            <a:endParaRPr lang="en-GB" sz="1600" dirty="0">
              <a:solidFill>
                <a:schemeClr val="bg1"/>
              </a:solidFill>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p:txBody>
          <a:bodyPr/>
          <a:lstStyle/>
          <a:p>
            <a:fld id="{B77B041B-7790-43F6-ACFC-73D86786B9E3}" type="slidenum">
              <a:rPr lang="en-GB" smtClean="0"/>
              <a:t>6</a:t>
            </a:fld>
            <a:endParaRPr lang="en-GB" dirty="0"/>
          </a:p>
        </p:txBody>
      </p:sp>
    </p:spTree>
    <p:extLst>
      <p:ext uri="{BB962C8B-B14F-4D97-AF65-F5344CB8AC3E}">
        <p14:creationId xmlns:p14="http://schemas.microsoft.com/office/powerpoint/2010/main" val="218981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For now, we will omit the emergent</a:t>
            </a:r>
            <a:r>
              <a:rPr lang="en-GB" baseline="0" dirty="0" smtClean="0"/>
              <a:t> population.</a:t>
            </a:r>
          </a:p>
          <a:p>
            <a:r>
              <a:rPr lang="en-GB" smtClean="0"/>
              <a:t>As</a:t>
            </a:r>
            <a:r>
              <a:rPr lang="en-GB" baseline="0" smtClean="0"/>
              <a:t> </a:t>
            </a:r>
            <a:r>
              <a:rPr lang="en-GB" baseline="0" dirty="0" smtClean="0"/>
              <a:t>before, we cannot settle for a static (in time) population</a:t>
            </a:r>
            <a:br>
              <a:rPr lang="en-GB" baseline="0" dirty="0" smtClean="0"/>
            </a:br>
            <a:r>
              <a:rPr lang="en-GB" baseline="0" dirty="0" smtClean="0"/>
              <a:t>model for wild boar. The emergent population and how it</a:t>
            </a:r>
            <a:br>
              <a:rPr lang="en-GB" baseline="0" dirty="0" smtClean="0"/>
            </a:br>
            <a:r>
              <a:rPr lang="en-GB" baseline="0" dirty="0" smtClean="0"/>
              <a:t>will behave under an outbreak is also of interest.</a:t>
            </a:r>
            <a:endParaRPr lang="en-GB" dirty="0" smtClean="0"/>
          </a:p>
          <a:p>
            <a:endParaRPr lang="en-GB" dirty="0" smtClean="0"/>
          </a:p>
          <a:p>
            <a:r>
              <a:rPr lang="en-GB" dirty="0" smtClean="0"/>
              <a:t>Wild boar ecology</a:t>
            </a:r>
            <a:r>
              <a:rPr lang="en-GB" baseline="0" dirty="0" smtClean="0"/>
              <a:t> is straight forward: We have</a:t>
            </a:r>
            <a:br>
              <a:rPr lang="en-GB" baseline="0" dirty="0" smtClean="0"/>
            </a:br>
            <a:r>
              <a:rPr lang="en-GB" baseline="0" dirty="0" smtClean="0"/>
              <a:t>birth, death and migration. </a:t>
            </a:r>
          </a:p>
          <a:p>
            <a:endParaRPr lang="en-GB" baseline="0" dirty="0" smtClean="0"/>
          </a:p>
          <a:p>
            <a:r>
              <a:rPr lang="en-GB" baseline="0" dirty="0" smtClean="0"/>
              <a:t>Birth is constrained by the breeding capacity for each patch.</a:t>
            </a:r>
            <a:br>
              <a:rPr lang="en-GB" baseline="0" dirty="0" smtClean="0"/>
            </a:br>
            <a:r>
              <a:rPr lang="en-GB" baseline="0" dirty="0" smtClean="0"/>
              <a:t>Death is constant for all pigs (except for piglets)</a:t>
            </a:r>
          </a:p>
          <a:p>
            <a:endParaRPr lang="en-GB" baseline="0" dirty="0" smtClean="0"/>
          </a:p>
          <a:p>
            <a:r>
              <a:rPr lang="en-GB" baseline="0" dirty="0" smtClean="0"/>
              <a:t>Migration is caused by overpopulation.</a:t>
            </a:r>
          </a:p>
          <a:p>
            <a:endParaRPr lang="en-GB" baseline="0" dirty="0" smtClean="0"/>
          </a:p>
          <a:p>
            <a:r>
              <a:rPr lang="en-GB" dirty="0" smtClean="0"/>
              <a:t>These</a:t>
            </a:r>
            <a:r>
              <a:rPr lang="en-GB" baseline="0" dirty="0" smtClean="0"/>
              <a:t> processes affect each other in various ways, that we should keep note of.</a:t>
            </a:r>
          </a:p>
          <a:p>
            <a:endParaRPr lang="en-GB" dirty="0" smtClean="0"/>
          </a:p>
          <a:p>
            <a:r>
              <a:rPr lang="en-GB" dirty="0" smtClean="0"/>
              <a:t>Of</a:t>
            </a:r>
            <a:r>
              <a:rPr lang="en-GB" baseline="0" dirty="0" smtClean="0"/>
              <a:t> course these processes influence each other in sometimes surprising ways;</a:t>
            </a:r>
            <a:br>
              <a:rPr lang="en-GB" baseline="0" dirty="0" smtClean="0"/>
            </a:br>
            <a:r>
              <a:rPr lang="en-GB" baseline="0" dirty="0" smtClean="0"/>
              <a:t>Bear that in mind please</a:t>
            </a:r>
            <a:endParaRPr lang="en-GB" dirty="0"/>
          </a:p>
        </p:txBody>
      </p:sp>
      <p:sp>
        <p:nvSpPr>
          <p:cNvPr id="4" name="Slide Number Placeholder 3"/>
          <p:cNvSpPr>
            <a:spLocks noGrp="1"/>
          </p:cNvSpPr>
          <p:nvPr>
            <p:ph type="sldNum" sz="quarter" idx="10"/>
          </p:nvPr>
        </p:nvSpPr>
        <p:spPr/>
        <p:txBody>
          <a:bodyPr/>
          <a:lstStyle/>
          <a:p>
            <a:fld id="{B77B041B-7790-43F6-ACFC-73D86786B9E3}" type="slidenum">
              <a:rPr lang="en-GB" smtClean="0"/>
              <a:t>7</a:t>
            </a:fld>
            <a:endParaRPr lang="en-GB" dirty="0"/>
          </a:p>
        </p:txBody>
      </p:sp>
    </p:spTree>
    <p:extLst>
      <p:ext uri="{BB962C8B-B14F-4D97-AF65-F5344CB8AC3E}">
        <p14:creationId xmlns:p14="http://schemas.microsoft.com/office/powerpoint/2010/main" val="2619848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7B041B-7790-43F6-ACFC-73D86786B9E3}" type="slidenum">
              <a:rPr lang="en-GB" smtClean="0"/>
              <a:t>8</a:t>
            </a:fld>
            <a:endParaRPr lang="en-GB" dirty="0"/>
          </a:p>
        </p:txBody>
      </p:sp>
    </p:spTree>
    <p:extLst>
      <p:ext uri="{BB962C8B-B14F-4D97-AF65-F5344CB8AC3E}">
        <p14:creationId xmlns:p14="http://schemas.microsoft.com/office/powerpoint/2010/main" val="1867335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Frequency</a:t>
            </a:r>
            <a:r>
              <a:rPr lang="en-GB" baseline="0" dirty="0" smtClean="0"/>
              <a:t> is where you divide by 1/N.</a:t>
            </a:r>
          </a:p>
          <a:p>
            <a:endParaRPr lang="en-GB" dirty="0"/>
          </a:p>
        </p:txBody>
      </p:sp>
      <p:sp>
        <p:nvSpPr>
          <p:cNvPr id="4" name="Slide Number Placeholder 3"/>
          <p:cNvSpPr>
            <a:spLocks noGrp="1"/>
          </p:cNvSpPr>
          <p:nvPr>
            <p:ph type="sldNum" sz="quarter" idx="10"/>
          </p:nvPr>
        </p:nvSpPr>
        <p:spPr/>
        <p:txBody>
          <a:bodyPr/>
          <a:lstStyle/>
          <a:p>
            <a:fld id="{B77B041B-7790-43F6-ACFC-73D86786B9E3}" type="slidenum">
              <a:rPr lang="en-GB" smtClean="0"/>
              <a:t>9</a:t>
            </a:fld>
            <a:endParaRPr lang="en-GB" dirty="0"/>
          </a:p>
        </p:txBody>
      </p:sp>
    </p:spTree>
    <p:extLst>
      <p:ext uri="{BB962C8B-B14F-4D97-AF65-F5344CB8AC3E}">
        <p14:creationId xmlns:p14="http://schemas.microsoft.com/office/powerpoint/2010/main" val="2120757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DBA309-4FC8-4B19-927D-DCAA08032C4C}" type="datetimeFigureOut">
              <a:rPr lang="en-GB" smtClean="0"/>
              <a:t>11/08/2022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21D4934-3A70-4E8E-99F3-1D5860396937}" type="slidenum">
              <a:rPr lang="en-GB" smtClean="0"/>
              <a:t>‹#›</a:t>
            </a:fld>
            <a:endParaRPr lang="en-GB" dirty="0"/>
          </a:p>
        </p:txBody>
      </p:sp>
    </p:spTree>
    <p:extLst>
      <p:ext uri="{BB962C8B-B14F-4D97-AF65-F5344CB8AC3E}">
        <p14:creationId xmlns:p14="http://schemas.microsoft.com/office/powerpoint/2010/main" val="3836332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DBA309-4FC8-4B19-927D-DCAA08032C4C}" type="datetimeFigureOut">
              <a:rPr lang="en-GB" smtClean="0"/>
              <a:t>11/08/2022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21D4934-3A70-4E8E-99F3-1D5860396937}" type="slidenum">
              <a:rPr lang="en-GB" smtClean="0"/>
              <a:t>‹#›</a:t>
            </a:fld>
            <a:endParaRPr lang="en-GB" dirty="0"/>
          </a:p>
        </p:txBody>
      </p:sp>
    </p:spTree>
    <p:extLst>
      <p:ext uri="{BB962C8B-B14F-4D97-AF65-F5344CB8AC3E}">
        <p14:creationId xmlns:p14="http://schemas.microsoft.com/office/powerpoint/2010/main" val="560574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DBA309-4FC8-4B19-927D-DCAA08032C4C}" type="datetimeFigureOut">
              <a:rPr lang="en-GB" smtClean="0"/>
              <a:t>11/08/2022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21D4934-3A70-4E8E-99F3-1D5860396937}" type="slidenum">
              <a:rPr lang="en-GB" smtClean="0"/>
              <a:t>‹#›</a:t>
            </a:fld>
            <a:endParaRPr lang="en-GB" dirty="0"/>
          </a:p>
        </p:txBody>
      </p:sp>
    </p:spTree>
    <p:extLst>
      <p:ext uri="{BB962C8B-B14F-4D97-AF65-F5344CB8AC3E}">
        <p14:creationId xmlns:p14="http://schemas.microsoft.com/office/powerpoint/2010/main" val="1729784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4"/>
            <a:ext cx="10515600" cy="548640"/>
          </a:xfrm>
        </p:spPr>
        <p:txBody>
          <a:bodyPr/>
          <a:lstStyle/>
          <a:p>
            <a:r>
              <a:rPr lang="en-US" dirty="0"/>
              <a:t>Click to edit Master title style</a:t>
            </a:r>
          </a:p>
        </p:txBody>
      </p:sp>
      <p:sp>
        <p:nvSpPr>
          <p:cNvPr id="3" name="Content Placeholder 2"/>
          <p:cNvSpPr>
            <a:spLocks noGrp="1"/>
          </p:cNvSpPr>
          <p:nvPr>
            <p:ph idx="1"/>
          </p:nvPr>
        </p:nvSpPr>
        <p:spPr>
          <a:xfrm>
            <a:off x="838200" y="1002453"/>
            <a:ext cx="10515600" cy="530352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8DBA309-4FC8-4B19-927D-DCAA08032C4C}" type="datetimeFigureOut">
              <a:rPr lang="en-GB" smtClean="0"/>
              <a:t>11/08/2022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21D4934-3A70-4E8E-99F3-1D5860396937}" type="slidenum">
              <a:rPr lang="en-GB" smtClean="0"/>
              <a:t>‹#›</a:t>
            </a:fld>
            <a:endParaRPr lang="en-GB" dirty="0"/>
          </a:p>
        </p:txBody>
      </p:sp>
    </p:spTree>
    <p:extLst>
      <p:ext uri="{BB962C8B-B14F-4D97-AF65-F5344CB8AC3E}">
        <p14:creationId xmlns:p14="http://schemas.microsoft.com/office/powerpoint/2010/main" val="1782619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DBA309-4FC8-4B19-927D-DCAA08032C4C}" type="datetimeFigureOut">
              <a:rPr lang="en-GB" smtClean="0"/>
              <a:t>11/08/2022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21D4934-3A70-4E8E-99F3-1D5860396937}" type="slidenum">
              <a:rPr lang="en-GB" smtClean="0"/>
              <a:t>‹#›</a:t>
            </a:fld>
            <a:endParaRPr lang="en-GB" dirty="0"/>
          </a:p>
        </p:txBody>
      </p:sp>
    </p:spTree>
    <p:extLst>
      <p:ext uri="{BB962C8B-B14F-4D97-AF65-F5344CB8AC3E}">
        <p14:creationId xmlns:p14="http://schemas.microsoft.com/office/powerpoint/2010/main" val="176093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85445"/>
            <a:ext cx="10515600" cy="548640"/>
          </a:xfrm>
        </p:spPr>
        <p:txBody>
          <a:bodyPr/>
          <a:lstStyle/>
          <a:p>
            <a:r>
              <a:rPr lang="en-US" dirty="0"/>
              <a:t>Click to edit Master title style</a:t>
            </a:r>
          </a:p>
        </p:txBody>
      </p:sp>
      <p:sp>
        <p:nvSpPr>
          <p:cNvPr id="3" name="Content Placeholder 2"/>
          <p:cNvSpPr>
            <a:spLocks noGrp="1"/>
          </p:cNvSpPr>
          <p:nvPr>
            <p:ph sz="half" idx="1"/>
          </p:nvPr>
        </p:nvSpPr>
        <p:spPr>
          <a:xfrm>
            <a:off x="838200" y="999279"/>
            <a:ext cx="5181600" cy="5303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999279"/>
            <a:ext cx="5181600" cy="5303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DBA309-4FC8-4B19-927D-DCAA08032C4C}" type="datetimeFigureOut">
              <a:rPr lang="en-GB" smtClean="0"/>
              <a:t>11/08/2022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A21D4934-3A70-4E8E-99F3-1D5860396937}" type="slidenum">
              <a:rPr lang="en-GB" smtClean="0"/>
              <a:t>‹#›</a:t>
            </a:fld>
            <a:endParaRPr lang="en-GB" dirty="0"/>
          </a:p>
        </p:txBody>
      </p:sp>
    </p:spTree>
    <p:extLst>
      <p:ext uri="{BB962C8B-B14F-4D97-AF65-F5344CB8AC3E}">
        <p14:creationId xmlns:p14="http://schemas.microsoft.com/office/powerpoint/2010/main" val="406304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5486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010606"/>
            <a:ext cx="5157787" cy="54864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1644865"/>
            <a:ext cx="5157787"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010606"/>
            <a:ext cx="5183188" cy="54864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644865"/>
            <a:ext cx="5183188"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DBA309-4FC8-4B19-927D-DCAA08032C4C}" type="datetimeFigureOut">
              <a:rPr lang="en-GB" smtClean="0"/>
              <a:t>11/08/2022</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A21D4934-3A70-4E8E-99F3-1D5860396937}" type="slidenum">
              <a:rPr lang="en-GB" smtClean="0"/>
              <a:t>‹#›</a:t>
            </a:fld>
            <a:endParaRPr lang="en-GB" dirty="0"/>
          </a:p>
        </p:txBody>
      </p:sp>
    </p:spTree>
    <p:extLst>
      <p:ext uri="{BB962C8B-B14F-4D97-AF65-F5344CB8AC3E}">
        <p14:creationId xmlns:p14="http://schemas.microsoft.com/office/powerpoint/2010/main" val="482955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4"/>
            <a:ext cx="10515600" cy="54864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DBA309-4FC8-4B19-927D-DCAA08032C4C}" type="datetimeFigureOut">
              <a:rPr lang="en-GB" smtClean="0"/>
              <a:t>11/08/2022</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A21D4934-3A70-4E8E-99F3-1D5860396937}" type="slidenum">
              <a:rPr lang="en-GB" smtClean="0"/>
              <a:t>‹#›</a:t>
            </a:fld>
            <a:endParaRPr lang="en-GB" dirty="0"/>
          </a:p>
        </p:txBody>
      </p:sp>
    </p:spTree>
    <p:extLst>
      <p:ext uri="{BB962C8B-B14F-4D97-AF65-F5344CB8AC3E}">
        <p14:creationId xmlns:p14="http://schemas.microsoft.com/office/powerpoint/2010/main" val="541884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BA309-4FC8-4B19-927D-DCAA08032C4C}" type="datetimeFigureOut">
              <a:rPr lang="en-GB" smtClean="0"/>
              <a:t>11/08/2022</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A21D4934-3A70-4E8E-99F3-1D5860396937}" type="slidenum">
              <a:rPr lang="en-GB" smtClean="0"/>
              <a:t>‹#›</a:t>
            </a:fld>
            <a:endParaRPr lang="en-GB" dirty="0"/>
          </a:p>
        </p:txBody>
      </p:sp>
    </p:spTree>
    <p:extLst>
      <p:ext uri="{BB962C8B-B14F-4D97-AF65-F5344CB8AC3E}">
        <p14:creationId xmlns:p14="http://schemas.microsoft.com/office/powerpoint/2010/main" val="1908401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DBA309-4FC8-4B19-927D-DCAA08032C4C}" type="datetimeFigureOut">
              <a:rPr lang="en-GB" smtClean="0"/>
              <a:t>11/08/2022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A21D4934-3A70-4E8E-99F3-1D5860396937}" type="slidenum">
              <a:rPr lang="en-GB" smtClean="0"/>
              <a:t>‹#›</a:t>
            </a:fld>
            <a:endParaRPr lang="en-GB" dirty="0"/>
          </a:p>
        </p:txBody>
      </p:sp>
    </p:spTree>
    <p:extLst>
      <p:ext uri="{BB962C8B-B14F-4D97-AF65-F5344CB8AC3E}">
        <p14:creationId xmlns:p14="http://schemas.microsoft.com/office/powerpoint/2010/main" val="684585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DBA309-4FC8-4B19-927D-DCAA08032C4C}" type="datetimeFigureOut">
              <a:rPr lang="en-GB" smtClean="0"/>
              <a:t>11/08/2022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A21D4934-3A70-4E8E-99F3-1D5860396937}" type="slidenum">
              <a:rPr lang="en-GB" smtClean="0"/>
              <a:t>‹#›</a:t>
            </a:fld>
            <a:endParaRPr lang="en-GB" dirty="0"/>
          </a:p>
        </p:txBody>
      </p:sp>
    </p:spTree>
    <p:extLst>
      <p:ext uri="{BB962C8B-B14F-4D97-AF65-F5344CB8AC3E}">
        <p14:creationId xmlns:p14="http://schemas.microsoft.com/office/powerpoint/2010/main" val="60255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EFC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DBA309-4FC8-4B19-927D-DCAA08032C4C}" type="datetimeFigureOut">
              <a:rPr lang="en-GB" smtClean="0"/>
              <a:t>11/08/2022</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D4934-3A70-4E8E-99F3-1D5860396937}" type="slidenum">
              <a:rPr lang="en-GB" smtClean="0"/>
              <a:t>‹#›</a:t>
            </a:fld>
            <a:endParaRPr lang="en-GB" dirty="0"/>
          </a:p>
        </p:txBody>
      </p:sp>
    </p:spTree>
    <p:extLst>
      <p:ext uri="{BB962C8B-B14F-4D97-AF65-F5344CB8AC3E}">
        <p14:creationId xmlns:p14="http://schemas.microsoft.com/office/powerpoint/2010/main" val="422828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mailto:mossa@sund.ku.dk"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EFCD"/>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47346" y="1122363"/>
            <a:ext cx="10920046" cy="2387600"/>
          </a:xfrm>
        </p:spPr>
        <p:txBody>
          <a:bodyPr/>
          <a:lstStyle/>
          <a:p>
            <a:r>
              <a:rPr lang="en-US" dirty="0">
                <a:latin typeface="+mn-lt"/>
              </a:rPr>
              <a:t>An ecological process-based model of wild boar</a:t>
            </a:r>
            <a:endParaRPr lang="en-GB" dirty="0">
              <a:latin typeface="+mn-lt"/>
            </a:endParaRPr>
          </a:p>
        </p:txBody>
      </p:sp>
      <p:sp>
        <p:nvSpPr>
          <p:cNvPr id="3" name="Subtitle 2"/>
          <p:cNvSpPr>
            <a:spLocks noGrp="1"/>
          </p:cNvSpPr>
          <p:nvPr>
            <p:ph type="subTitle" idx="1"/>
          </p:nvPr>
        </p:nvSpPr>
        <p:spPr>
          <a:xfrm>
            <a:off x="1524000" y="3759200"/>
            <a:ext cx="9144000" cy="669925"/>
          </a:xfrm>
        </p:spPr>
        <p:txBody>
          <a:bodyPr>
            <a:normAutofit/>
          </a:bodyPr>
          <a:lstStyle/>
          <a:p>
            <a:r>
              <a:rPr lang="en-GB" dirty="0" err="1" smtClean="0">
                <a:latin typeface="+mn-lt"/>
              </a:rPr>
              <a:t>Mossa</a:t>
            </a:r>
            <a:r>
              <a:rPr lang="en-GB" dirty="0" smtClean="0">
                <a:latin typeface="+mn-lt"/>
              </a:rPr>
              <a:t> </a:t>
            </a:r>
            <a:r>
              <a:rPr lang="en-GB" dirty="0">
                <a:latin typeface="+mn-lt"/>
              </a:rPr>
              <a:t>M. </a:t>
            </a:r>
            <a:r>
              <a:rPr lang="en-GB" dirty="0" err="1" smtClean="0">
                <a:latin typeface="+mn-lt"/>
              </a:rPr>
              <a:t>Reimert</a:t>
            </a:r>
            <a:r>
              <a:rPr lang="en-GB" dirty="0" smtClean="0">
                <a:latin typeface="+mn-lt"/>
              </a:rPr>
              <a:t>,</a:t>
            </a:r>
            <a:r>
              <a:rPr lang="en-GB" dirty="0"/>
              <a:t> </a:t>
            </a:r>
            <a:r>
              <a:rPr lang="en-GB" dirty="0" smtClean="0">
                <a:latin typeface="+mn-lt"/>
              </a:rPr>
              <a:t>Matt </a:t>
            </a:r>
            <a:r>
              <a:rPr lang="en-GB" dirty="0" err="1" smtClean="0">
                <a:latin typeface="+mn-lt"/>
              </a:rPr>
              <a:t>Denwood</a:t>
            </a:r>
            <a:r>
              <a:rPr lang="en-GB" dirty="0" smtClean="0">
                <a:latin typeface="+mn-lt"/>
              </a:rPr>
              <a:t>,</a:t>
            </a:r>
            <a:r>
              <a:rPr lang="en-GB" dirty="0"/>
              <a:t> </a:t>
            </a:r>
            <a:r>
              <a:rPr lang="en-GB" dirty="0" err="1" smtClean="0">
                <a:latin typeface="+mn-lt"/>
              </a:rPr>
              <a:t>Anette</a:t>
            </a:r>
            <a:r>
              <a:rPr lang="en-GB" baseline="0" dirty="0" smtClean="0">
                <a:latin typeface="+mn-lt"/>
              </a:rPr>
              <a:t> </a:t>
            </a:r>
            <a:r>
              <a:rPr lang="en-GB" baseline="0" dirty="0" err="1">
                <a:latin typeface="+mn-lt"/>
              </a:rPr>
              <a:t>Boklund</a:t>
            </a:r>
            <a:r>
              <a:rPr lang="en-GB" baseline="0" dirty="0">
                <a:latin typeface="+mn-lt"/>
              </a:rPr>
              <a:t>,</a:t>
            </a:r>
          </a:p>
        </p:txBody>
      </p:sp>
      <p:sp>
        <p:nvSpPr>
          <p:cNvPr id="4" name="Subtitle 2"/>
          <p:cNvSpPr txBox="1">
            <a:spLocks/>
          </p:cNvSpPr>
          <p:nvPr/>
        </p:nvSpPr>
        <p:spPr>
          <a:xfrm>
            <a:off x="1524000" y="6198781"/>
            <a:ext cx="9144000" cy="5425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600" dirty="0">
                <a:latin typeface="+mj-lt"/>
              </a:rPr>
              <a:t>Department of Veterinary and Animal Sciences </a:t>
            </a:r>
            <a:br>
              <a:rPr lang="en-GB" sz="1600" dirty="0">
                <a:latin typeface="+mj-lt"/>
              </a:rPr>
            </a:br>
            <a:r>
              <a:rPr lang="en-GB" sz="1600" dirty="0">
                <a:latin typeface="+mj-lt"/>
              </a:rPr>
              <a:t>@ University of Copenhagen, Denmark</a:t>
            </a:r>
          </a:p>
        </p:txBody>
      </p:sp>
      <p:pic>
        <p:nvPicPr>
          <p:cNvPr id="1028" name="Picture 4" descr="https://designguide.ku.dk/download/co-branding/ku_logo_uk_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5600" y="4814515"/>
            <a:ext cx="5486400" cy="204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1902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latin typeface="+mn-lt"/>
              </a:rPr>
              <a:t>Modelling scenarios</a:t>
            </a:r>
          </a:p>
        </p:txBody>
      </p:sp>
      <p:sp>
        <p:nvSpPr>
          <p:cNvPr id="3" name="Content Placeholder 2"/>
          <p:cNvSpPr>
            <a:spLocks noGrp="1"/>
          </p:cNvSpPr>
          <p:nvPr>
            <p:ph idx="1"/>
          </p:nvPr>
        </p:nvSpPr>
        <p:spPr>
          <a:xfrm>
            <a:off x="838200" y="1356607"/>
            <a:ext cx="10871200" cy="5303520"/>
          </a:xfrm>
        </p:spPr>
        <p:txBody>
          <a:bodyPr>
            <a:normAutofit lnSpcReduction="10000"/>
          </a:bodyPr>
          <a:lstStyle/>
          <a:p>
            <a:pPr marL="0" indent="0">
              <a:buNone/>
            </a:pPr>
            <a:r>
              <a:rPr lang="en-GB" dirty="0">
                <a:latin typeface="+mn-lt"/>
              </a:rPr>
              <a:t>Three different variants of wild boar ecology:</a:t>
            </a:r>
            <a:br>
              <a:rPr lang="en-GB" dirty="0">
                <a:latin typeface="+mn-lt"/>
              </a:rPr>
            </a:br>
            <a:endParaRPr lang="en-GB" dirty="0">
              <a:latin typeface="+mn-lt"/>
            </a:endParaRPr>
          </a:p>
          <a:p>
            <a:pPr marL="0" indent="0">
              <a:buNone/>
            </a:pPr>
            <a:r>
              <a:rPr lang="en-GB" dirty="0" smtClean="0">
                <a:latin typeface="+mn-lt"/>
              </a:rPr>
              <a:t>A</a:t>
            </a:r>
            <a:r>
              <a:rPr lang="en-GB" dirty="0"/>
              <a:t>.</a:t>
            </a:r>
            <a:r>
              <a:rPr lang="en-GB" dirty="0" smtClean="0">
                <a:latin typeface="+mn-lt"/>
              </a:rPr>
              <a:t> </a:t>
            </a:r>
            <a:r>
              <a:rPr lang="en-GB" dirty="0">
                <a:latin typeface="+mn-lt"/>
              </a:rPr>
              <a:t>Uniform replacement of wild boar</a:t>
            </a:r>
          </a:p>
          <a:p>
            <a:pPr marL="0" indent="0">
              <a:buNone/>
            </a:pPr>
            <a:r>
              <a:rPr lang="en-GB" dirty="0" smtClean="0">
                <a:latin typeface="+mn-lt"/>
              </a:rPr>
              <a:t>B</a:t>
            </a:r>
            <a:r>
              <a:rPr lang="en-GB" dirty="0"/>
              <a:t>.</a:t>
            </a:r>
            <a:r>
              <a:rPr lang="en-GB" dirty="0" smtClean="0">
                <a:latin typeface="+mn-lt"/>
              </a:rPr>
              <a:t> </a:t>
            </a:r>
            <a:r>
              <a:rPr lang="en-GB" dirty="0">
                <a:latin typeface="+mn-lt"/>
              </a:rPr>
              <a:t>Diffusion based replacement of wild boar</a:t>
            </a:r>
          </a:p>
          <a:p>
            <a:pPr marL="0" indent="0">
              <a:buNone/>
            </a:pPr>
            <a:r>
              <a:rPr lang="en-GB" dirty="0" smtClean="0">
                <a:solidFill>
                  <a:srgbClr val="757575"/>
                </a:solidFill>
                <a:latin typeface="+mn-lt"/>
              </a:rPr>
              <a:t>C. </a:t>
            </a:r>
            <a:r>
              <a:rPr lang="en-GB" dirty="0">
                <a:solidFill>
                  <a:srgbClr val="757575"/>
                </a:solidFill>
                <a:latin typeface="+mn-lt"/>
              </a:rPr>
              <a:t>Agent-based Model for wild boar based on ECS</a:t>
            </a:r>
          </a:p>
          <a:p>
            <a:pPr marL="0" indent="0">
              <a:buNone/>
            </a:pPr>
            <a:endParaRPr lang="en-GB" dirty="0">
              <a:solidFill>
                <a:schemeClr val="bg1">
                  <a:lumMod val="65000"/>
                </a:schemeClr>
              </a:solidFill>
              <a:latin typeface="+mn-lt"/>
            </a:endParaRPr>
          </a:p>
          <a:p>
            <a:pPr marL="0" indent="0">
              <a:buNone/>
            </a:pPr>
            <a:r>
              <a:rPr lang="en-GB" dirty="0"/>
              <a:t>All with</a:t>
            </a:r>
            <a:r>
              <a:rPr lang="en-GB" dirty="0" smtClean="0"/>
              <a:t>:</a:t>
            </a:r>
            <a:endParaRPr lang="en-GB" dirty="0"/>
          </a:p>
          <a:p>
            <a:pPr lvl="1">
              <a:buFont typeface="Courier New" panose="02070309020205020404" pitchFamily="49" charset="0"/>
              <a:buChar char="o"/>
            </a:pPr>
            <a:r>
              <a:rPr lang="en-GB" sz="2800" dirty="0" smtClean="0"/>
              <a:t> Stable </a:t>
            </a:r>
            <a:r>
              <a:rPr lang="en-GB" sz="2800" dirty="0"/>
              <a:t>wild boar population in the southeast of </a:t>
            </a:r>
            <a:r>
              <a:rPr lang="en-GB" sz="2800" dirty="0" smtClean="0"/>
              <a:t>Jutland</a:t>
            </a:r>
            <a:endParaRPr lang="en-GB" sz="2800" dirty="0"/>
          </a:p>
          <a:p>
            <a:pPr lvl="1">
              <a:buFont typeface="Courier New" panose="02070309020205020404" pitchFamily="49" charset="0"/>
              <a:buChar char="o"/>
            </a:pPr>
            <a:r>
              <a:rPr lang="en-GB" sz="2800" dirty="0" smtClean="0"/>
              <a:t> ASF </a:t>
            </a:r>
            <a:r>
              <a:rPr lang="en-GB" sz="2800" dirty="0"/>
              <a:t>seeded into the same border patch every </a:t>
            </a:r>
            <a:r>
              <a:rPr lang="en-GB" sz="2800" dirty="0" smtClean="0"/>
              <a:t>year</a:t>
            </a:r>
            <a:r>
              <a:rPr lang="en-GB" sz="2800" dirty="0"/>
              <a:t> </a:t>
            </a:r>
            <a:endParaRPr lang="en-GB" sz="2800" dirty="0" smtClean="0"/>
          </a:p>
          <a:p>
            <a:pPr lvl="1">
              <a:buFont typeface="Courier New" panose="02070309020205020404" pitchFamily="49" charset="0"/>
              <a:buChar char="o"/>
            </a:pPr>
            <a:r>
              <a:rPr lang="en-GB" sz="2800" dirty="0" smtClean="0"/>
              <a:t> Simulation </a:t>
            </a:r>
            <a:r>
              <a:rPr lang="en-GB" sz="2800" dirty="0"/>
              <a:t>run for 10 </a:t>
            </a:r>
            <a:r>
              <a:rPr lang="en-GB" sz="2800" dirty="0" smtClean="0"/>
              <a:t>years</a:t>
            </a:r>
            <a:endParaRPr lang="en-GB" sz="2800" dirty="0"/>
          </a:p>
          <a:p>
            <a:pPr lvl="1">
              <a:buFont typeface="Courier New" panose="02070309020205020404" pitchFamily="49" charset="0"/>
              <a:buChar char="o"/>
            </a:pPr>
            <a:r>
              <a:rPr lang="en-GB" sz="2800" dirty="0" smtClean="0"/>
              <a:t> Recording </a:t>
            </a:r>
            <a:r>
              <a:rPr lang="en-GB" sz="2800" dirty="0"/>
              <a:t>of number of </a:t>
            </a:r>
            <a:r>
              <a:rPr lang="en-GB" sz="2800" dirty="0" smtClean="0"/>
              <a:t>spill-overs </a:t>
            </a:r>
            <a:r>
              <a:rPr lang="en-GB" sz="2800" dirty="0"/>
              <a:t>into domestic pig farms</a:t>
            </a:r>
            <a:br>
              <a:rPr lang="en-GB" sz="2800" dirty="0"/>
            </a:br>
            <a:r>
              <a:rPr lang="en-GB" sz="2800" dirty="0" smtClean="0"/>
              <a:t> under </a:t>
            </a:r>
            <a:r>
              <a:rPr lang="en-GB" sz="2800" dirty="0"/>
              <a:t>(A), (B), and (C)</a:t>
            </a:r>
          </a:p>
          <a:p>
            <a:pPr marL="0" indent="0">
              <a:buNone/>
            </a:pPr>
            <a:endParaRPr lang="en-GB" dirty="0">
              <a:solidFill>
                <a:schemeClr val="bg1">
                  <a:lumMod val="65000"/>
                </a:schemeClr>
              </a:solidFill>
              <a:latin typeface="+mn-lt"/>
            </a:endParaRPr>
          </a:p>
        </p:txBody>
      </p:sp>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1685" y="365124"/>
            <a:ext cx="3454754" cy="2729296"/>
          </a:xfrm>
          <a:prstGeom prst="rect">
            <a:avLst/>
          </a:prstGeom>
        </p:spPr>
      </p:pic>
    </p:spTree>
    <p:extLst>
      <p:ext uri="{BB962C8B-B14F-4D97-AF65-F5344CB8AC3E}">
        <p14:creationId xmlns:p14="http://schemas.microsoft.com/office/powerpoint/2010/main" val="11146579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latin typeface="+mn-lt"/>
              </a:rPr>
              <a:t>Results</a:t>
            </a:r>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9228161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124"/>
            <a:ext cx="10515600" cy="548640"/>
          </a:xfrm>
        </p:spPr>
        <p:txBody>
          <a:bodyPr>
            <a:normAutofit fontScale="90000"/>
          </a:bodyPr>
          <a:lstStyle/>
          <a:p>
            <a:r>
              <a:rPr lang="en-GB" dirty="0">
                <a:latin typeface="+mn-lt"/>
              </a:rPr>
              <a:t/>
            </a:r>
            <a:br>
              <a:rPr lang="en-GB" dirty="0">
                <a:latin typeface="+mn-lt"/>
              </a:rPr>
            </a:br>
            <a:endParaRPr lang="en-GB" dirty="0">
              <a:latin typeface="+mn-lt"/>
            </a:endParaRPr>
          </a:p>
        </p:txBody>
      </p:sp>
      <p:sp>
        <p:nvSpPr>
          <p:cNvPr id="3" name="Title 3">
            <a:extLst>
              <a:ext uri="{FF2B5EF4-FFF2-40B4-BE49-F238E27FC236}">
                <a16:creationId xmlns:a16="http://schemas.microsoft.com/office/drawing/2014/main" id="{7A99EA73-0828-DCD1-ECF3-85AF244ECC36}"/>
              </a:ext>
            </a:extLst>
          </p:cNvPr>
          <p:cNvSpPr txBox="1">
            <a:spLocks/>
          </p:cNvSpPr>
          <p:nvPr/>
        </p:nvSpPr>
        <p:spPr>
          <a:xfrm>
            <a:off x="990600" y="517524"/>
            <a:ext cx="10515600" cy="54864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p>
        </p:txBody>
      </p:sp>
      <p:sp>
        <p:nvSpPr>
          <p:cNvPr id="6" name="Title 1">
            <a:extLst>
              <a:ext uri="{FF2B5EF4-FFF2-40B4-BE49-F238E27FC236}">
                <a16:creationId xmlns:a16="http://schemas.microsoft.com/office/drawing/2014/main" id="{CE280E6F-A624-3D89-916B-1AD1AF7271EA}"/>
              </a:ext>
            </a:extLst>
          </p:cNvPr>
          <p:cNvSpPr txBox="1">
            <a:spLocks/>
          </p:cNvSpPr>
          <p:nvPr/>
        </p:nvSpPr>
        <p:spPr>
          <a:xfrm>
            <a:off x="304800" y="482800"/>
            <a:ext cx="2418081" cy="1628777"/>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mn-lt"/>
              </a:rPr>
              <a:t>Model (A): </a:t>
            </a:r>
            <a:r>
              <a:rPr lang="en-GB" dirty="0" smtClean="0">
                <a:latin typeface="+mn-lt"/>
              </a:rPr>
              <a:t/>
            </a:r>
            <a:br>
              <a:rPr lang="en-GB" dirty="0" smtClean="0">
                <a:latin typeface="+mn-lt"/>
              </a:rPr>
            </a:br>
            <a:r>
              <a:rPr lang="en-GB" dirty="0" smtClean="0">
                <a:latin typeface="+mn-lt"/>
              </a:rPr>
              <a:t/>
            </a:r>
            <a:br>
              <a:rPr lang="en-GB" dirty="0" smtClean="0">
                <a:latin typeface="+mn-lt"/>
              </a:rPr>
            </a:br>
            <a:r>
              <a:rPr lang="en-GB" dirty="0" smtClean="0">
                <a:latin typeface="+mn-lt"/>
              </a:rPr>
              <a:t>Uniform </a:t>
            </a:r>
            <a:r>
              <a:rPr lang="en-GB" dirty="0">
                <a:latin typeface="+mn-lt"/>
              </a:rPr>
              <a:t>replacement of </a:t>
            </a:r>
            <a:r>
              <a:rPr lang="en-GB" dirty="0" smtClean="0">
                <a:latin typeface="+mn-lt"/>
              </a:rPr>
              <a:t>wild </a:t>
            </a:r>
            <a:r>
              <a:rPr lang="en-GB" dirty="0">
                <a:latin typeface="+mn-lt"/>
              </a:rPr>
              <a:t>boar</a:t>
            </a:r>
          </a:p>
        </p:txBody>
      </p:sp>
      <p:sp>
        <p:nvSpPr>
          <p:cNvPr id="7" name="Title 1">
            <a:extLst>
              <a:ext uri="{FF2B5EF4-FFF2-40B4-BE49-F238E27FC236}">
                <a16:creationId xmlns:a16="http://schemas.microsoft.com/office/drawing/2014/main" id="{FCF9CAC1-16AB-F2BA-D63B-16825085984F}"/>
              </a:ext>
            </a:extLst>
          </p:cNvPr>
          <p:cNvSpPr txBox="1">
            <a:spLocks/>
          </p:cNvSpPr>
          <p:nvPr/>
        </p:nvSpPr>
        <p:spPr>
          <a:xfrm>
            <a:off x="193040" y="3798127"/>
            <a:ext cx="2529841" cy="1628777"/>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mn-lt"/>
              </a:rPr>
              <a:t>Model (B</a:t>
            </a:r>
            <a:r>
              <a:rPr lang="en-GB" b="1" dirty="0" smtClean="0">
                <a:latin typeface="+mn-lt"/>
              </a:rPr>
              <a:t>): </a:t>
            </a:r>
            <a:r>
              <a:rPr lang="en-GB" dirty="0" smtClean="0">
                <a:latin typeface="+mn-lt"/>
              </a:rPr>
              <a:t/>
            </a:r>
            <a:br>
              <a:rPr lang="en-GB" dirty="0" smtClean="0">
                <a:latin typeface="+mn-lt"/>
              </a:rPr>
            </a:br>
            <a:r>
              <a:rPr lang="en-GB" dirty="0" smtClean="0">
                <a:latin typeface="+mn-lt"/>
              </a:rPr>
              <a:t/>
            </a:r>
            <a:br>
              <a:rPr lang="en-GB" dirty="0" smtClean="0">
                <a:latin typeface="+mn-lt"/>
              </a:rPr>
            </a:br>
            <a:r>
              <a:rPr lang="en-GB" dirty="0" smtClean="0">
                <a:latin typeface="+mn-lt"/>
              </a:rPr>
              <a:t>Diffusion </a:t>
            </a:r>
            <a:r>
              <a:rPr lang="en-GB" dirty="0">
                <a:latin typeface="+mn-lt"/>
              </a:rPr>
              <a:t>based replacement of wild boar</a:t>
            </a:r>
          </a:p>
        </p:txBody>
      </p:sp>
      <p:sp>
        <p:nvSpPr>
          <p:cNvPr id="8" name="TextBox 7"/>
          <p:cNvSpPr txBox="1"/>
          <p:nvPr/>
        </p:nvSpPr>
        <p:spPr>
          <a:xfrm>
            <a:off x="9006348" y="6298481"/>
            <a:ext cx="242374" cy="369332"/>
          </a:xfrm>
          <a:prstGeom prst="rect">
            <a:avLst/>
          </a:prstGeom>
          <a:noFill/>
        </p:spPr>
        <p:txBody>
          <a:bodyPr wrap="none" rtlCol="0">
            <a:spAutoFit/>
          </a:bodyPr>
          <a:lstStyle/>
          <a:p>
            <a:r>
              <a:rPr lang="en-GB" dirty="0" smtClean="0"/>
              <a:t>:</a:t>
            </a:r>
            <a:endParaRPr lang="en-GB"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881" y="236204"/>
            <a:ext cx="9469117" cy="328060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2881" y="3577397"/>
            <a:ext cx="9469117" cy="3280603"/>
          </a:xfrm>
          <a:prstGeom prst="rect">
            <a:avLst/>
          </a:prstGeom>
        </p:spPr>
      </p:pic>
    </p:spTree>
    <p:extLst>
      <p:ext uri="{BB962C8B-B14F-4D97-AF65-F5344CB8AC3E}">
        <p14:creationId xmlns:p14="http://schemas.microsoft.com/office/powerpoint/2010/main" val="26681305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latin typeface="+mn-lt"/>
              </a:rPr>
              <a:t>Results:  expected number of spill-over events</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225" y="913764"/>
            <a:ext cx="11098169" cy="5882029"/>
          </a:xfrm>
          <a:prstGeom prst="rect">
            <a:avLst/>
          </a:prstGeom>
        </p:spPr>
      </p:pic>
    </p:spTree>
    <p:extLst>
      <p:ext uri="{BB962C8B-B14F-4D97-AF65-F5344CB8AC3E}">
        <p14:creationId xmlns:p14="http://schemas.microsoft.com/office/powerpoint/2010/main" val="20431783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latin typeface="+mn-lt"/>
              </a:rPr>
              <a:t>Ongoing development of ECS</a:t>
            </a:r>
          </a:p>
        </p:txBody>
      </p:sp>
      <p:sp>
        <p:nvSpPr>
          <p:cNvPr id="4" name="Text Placeholder 3"/>
          <p:cNvSpPr>
            <a:spLocks noGrp="1"/>
          </p:cNvSpPr>
          <p:nvPr>
            <p:ph type="body" idx="1"/>
          </p:nvPr>
        </p:nvSpPr>
        <p:spPr/>
        <p:txBody>
          <a:bodyPr/>
          <a:lstStyle/>
          <a:p>
            <a:r>
              <a:rPr lang="en-GB" dirty="0" smtClean="0">
                <a:solidFill>
                  <a:srgbClr val="777777"/>
                </a:solidFill>
                <a:latin typeface="+mn-lt"/>
              </a:rPr>
              <a:t>Model (C): Entity Component System architecture Agent-based Models</a:t>
            </a:r>
          </a:p>
        </p:txBody>
      </p:sp>
    </p:spTree>
    <p:extLst>
      <p:ext uri="{BB962C8B-B14F-4D97-AF65-F5344CB8AC3E}">
        <p14:creationId xmlns:p14="http://schemas.microsoft.com/office/powerpoint/2010/main" val="28582983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latin typeface="+mn-lt"/>
              </a:rPr>
              <a:t>Wild boar dispersal patterns are vital</a:t>
            </a:r>
            <a:endParaRPr lang="en-GB" dirty="0">
              <a:latin typeface="+mn-lt"/>
            </a:endParaRPr>
          </a:p>
        </p:txBody>
      </p:sp>
      <p:sp>
        <p:nvSpPr>
          <p:cNvPr id="5" name="Content Placeholder 4"/>
          <p:cNvSpPr>
            <a:spLocks noGrp="1"/>
          </p:cNvSpPr>
          <p:nvPr>
            <p:ph idx="1"/>
          </p:nvPr>
        </p:nvSpPr>
        <p:spPr>
          <a:xfrm>
            <a:off x="838200" y="1384418"/>
            <a:ext cx="10515600" cy="5120555"/>
          </a:xfrm>
        </p:spPr>
        <p:txBody>
          <a:bodyPr>
            <a:normAutofit fontScale="92500" lnSpcReduction="10000"/>
          </a:bodyPr>
          <a:lstStyle/>
          <a:p>
            <a:pPr marL="0" indent="0">
              <a:buNone/>
            </a:pPr>
            <a:r>
              <a:rPr lang="en-GB" dirty="0" smtClean="0">
                <a:latin typeface="+mn-lt"/>
              </a:rPr>
              <a:t>Model (C) should present migration patterns that are different to (A) and (B);</a:t>
            </a:r>
            <a:br>
              <a:rPr lang="en-GB" dirty="0" smtClean="0">
                <a:latin typeface="+mn-lt"/>
              </a:rPr>
            </a:br>
            <a:r>
              <a:rPr lang="en-GB" dirty="0" smtClean="0">
                <a:latin typeface="+mn-lt"/>
              </a:rPr>
              <a:t>Otherwise use (A) and (B) as they are simpler</a:t>
            </a:r>
          </a:p>
          <a:p>
            <a:endParaRPr lang="en-GB" dirty="0">
              <a:latin typeface="+mn-lt"/>
            </a:endParaRPr>
          </a:p>
          <a:p>
            <a:pPr marL="0" indent="0">
              <a:buNone/>
            </a:pPr>
            <a:r>
              <a:rPr lang="en-GB" dirty="0" smtClean="0">
                <a:latin typeface="+mn-lt"/>
              </a:rPr>
              <a:t>Model (C) has to deal with interactions</a:t>
            </a:r>
            <a:br>
              <a:rPr lang="en-GB" dirty="0" smtClean="0">
                <a:latin typeface="+mn-lt"/>
              </a:rPr>
            </a:br>
            <a:r>
              <a:rPr lang="en-GB" dirty="0" smtClean="0">
                <a:latin typeface="+mn-lt"/>
              </a:rPr>
              <a:t>that are not present in model (A) and (B), e.g.:</a:t>
            </a:r>
          </a:p>
          <a:p>
            <a:pPr marL="0" indent="0">
              <a:buNone/>
            </a:pPr>
            <a:endParaRPr lang="en-GB" dirty="0" smtClean="0">
              <a:latin typeface="+mn-lt"/>
            </a:endParaRPr>
          </a:p>
          <a:p>
            <a:r>
              <a:rPr lang="en-GB" dirty="0" smtClean="0">
                <a:latin typeface="+mn-lt"/>
              </a:rPr>
              <a:t>Overpopulation; Density dependent piglet mortality when the carrying capacity of the patch is exceeded by number of mature animals within the patch.</a:t>
            </a:r>
          </a:p>
          <a:p>
            <a:pPr marL="0" indent="0">
              <a:buNone/>
            </a:pPr>
            <a:endParaRPr lang="en-GB" dirty="0" smtClean="0">
              <a:latin typeface="+mn-lt"/>
            </a:endParaRPr>
          </a:p>
          <a:p>
            <a:pPr marL="0" indent="0">
              <a:buNone/>
            </a:pPr>
            <a:r>
              <a:rPr lang="en-GB" dirty="0" smtClean="0">
                <a:latin typeface="+mn-lt"/>
              </a:rPr>
              <a:t>Other examples: Next slide!</a:t>
            </a:r>
            <a:endParaRPr lang="en-GB" dirty="0">
              <a:latin typeface="+mn-lt"/>
            </a:endParaRPr>
          </a:p>
        </p:txBody>
      </p:sp>
    </p:spTree>
    <p:extLst>
      <p:ext uri="{BB962C8B-B14F-4D97-AF65-F5344CB8AC3E}">
        <p14:creationId xmlns:p14="http://schemas.microsoft.com/office/powerpoint/2010/main" val="35277447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latin typeface="+mn-lt"/>
              </a:rPr>
              <a:t>Reschedule breeding events</a:t>
            </a:r>
          </a:p>
        </p:txBody>
      </p:sp>
      <p:sp>
        <p:nvSpPr>
          <p:cNvPr id="3" name="Content Placeholder 2"/>
          <p:cNvSpPr>
            <a:spLocks noGrp="1"/>
          </p:cNvSpPr>
          <p:nvPr>
            <p:ph idx="1"/>
          </p:nvPr>
        </p:nvSpPr>
        <p:spPr/>
        <p:txBody>
          <a:bodyPr/>
          <a:lstStyle/>
          <a:p>
            <a:pPr marL="0" indent="0">
              <a:buNone/>
            </a:pPr>
            <a:r>
              <a:rPr lang="en-GB" dirty="0" smtClean="0">
                <a:latin typeface="+mn-lt"/>
              </a:rPr>
              <a:t>Replace </a:t>
            </a:r>
            <a:r>
              <a:rPr lang="en-GB" dirty="0">
                <a:latin typeface="+mn-lt"/>
              </a:rPr>
              <a:t>breeding events caused by death of a sow before the breeding date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64466"/>
            <a:ext cx="12107221" cy="4595149"/>
          </a:xfrm>
          <a:prstGeom prst="rect">
            <a:avLst/>
          </a:prstGeom>
        </p:spPr>
      </p:pic>
    </p:spTree>
    <p:extLst>
      <p:ext uri="{BB962C8B-B14F-4D97-AF65-F5344CB8AC3E}">
        <p14:creationId xmlns:p14="http://schemas.microsoft.com/office/powerpoint/2010/main" val="966716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latin typeface="+mn-lt"/>
              </a:rPr>
              <a:t>Migration</a:t>
            </a:r>
          </a:p>
        </p:txBody>
      </p:sp>
      <p:sp>
        <p:nvSpPr>
          <p:cNvPr id="3" name="Content Placeholder 2"/>
          <p:cNvSpPr>
            <a:spLocks noGrp="1"/>
          </p:cNvSpPr>
          <p:nvPr>
            <p:ph idx="1"/>
          </p:nvPr>
        </p:nvSpPr>
        <p:spPr>
          <a:xfrm>
            <a:off x="838200" y="1396153"/>
            <a:ext cx="10515600" cy="5303520"/>
          </a:xfrm>
        </p:spPr>
        <p:txBody>
          <a:bodyPr/>
          <a:lstStyle/>
          <a:p>
            <a:pPr marL="0" indent="0">
              <a:buNone/>
            </a:pPr>
            <a:r>
              <a:rPr lang="en-GB" dirty="0">
                <a:latin typeface="+mn-lt"/>
              </a:rPr>
              <a:t>Dispersal follows a semi-random walk in the landscape</a:t>
            </a:r>
            <a:r>
              <a:rPr lang="en-GB" dirty="0" smtClean="0">
                <a:latin typeface="+mn-lt"/>
              </a:rPr>
              <a:t>.</a:t>
            </a:r>
            <a:br>
              <a:rPr lang="en-GB" dirty="0" smtClean="0">
                <a:latin typeface="+mn-lt"/>
              </a:rPr>
            </a:br>
            <a:r>
              <a:rPr lang="en-GB" dirty="0" smtClean="0">
                <a:latin typeface="+mn-lt"/>
              </a:rPr>
              <a:t>Not enough unfortunately!</a:t>
            </a:r>
            <a:endParaRPr lang="en-GB" dirty="0">
              <a:latin typeface="+mn-lt"/>
            </a:endParaRPr>
          </a:p>
          <a:p>
            <a:pPr marL="0" indent="0">
              <a:buNone/>
            </a:pPr>
            <a:r>
              <a:rPr lang="en-GB" sz="3200" dirty="0">
                <a:latin typeface="+mn-lt"/>
              </a:rPr>
              <a:t>	</a:t>
            </a:r>
            <a:r>
              <a:rPr lang="en-GB" dirty="0">
                <a:latin typeface="+mn-lt"/>
              </a:rPr>
              <a:t>⇒ Aimless moving groups when faced with blocked </a:t>
            </a:r>
            <a:r>
              <a:rPr lang="en-GB" dirty="0" smtClean="0">
                <a:latin typeface="+mn-lt"/>
              </a:rPr>
              <a:t>terrain</a:t>
            </a:r>
            <a:endParaRPr lang="en-GB" dirty="0">
              <a:latin typeface="+mn-lt"/>
            </a:endParaRPr>
          </a:p>
          <a:p>
            <a:pPr marL="0" indent="0">
              <a:buNone/>
            </a:pPr>
            <a:endParaRPr lang="en-GB" dirty="0" smtClean="0">
              <a:latin typeface="+mn-lt"/>
            </a:endParaRPr>
          </a:p>
          <a:p>
            <a:pPr marL="0" indent="0">
              <a:buNone/>
            </a:pPr>
            <a:endParaRPr lang="en-GB" dirty="0">
              <a:latin typeface="+mn-lt"/>
            </a:endParaRPr>
          </a:p>
          <a:p>
            <a:pPr marL="0" indent="0">
              <a:buNone/>
            </a:pPr>
            <a:endParaRPr lang="en-GB" dirty="0" smtClean="0">
              <a:latin typeface="+mn-lt"/>
            </a:endParaRPr>
          </a:p>
          <a:p>
            <a:pPr marL="0" indent="0">
              <a:buNone/>
            </a:pPr>
            <a:r>
              <a:rPr lang="en-GB" dirty="0" smtClean="0">
                <a:latin typeface="+mn-lt"/>
              </a:rPr>
              <a:t>Solution:</a:t>
            </a:r>
            <a:endParaRPr lang="en-GB" dirty="0">
              <a:latin typeface="+mn-lt"/>
            </a:endParaRPr>
          </a:p>
          <a:p>
            <a:r>
              <a:rPr lang="en-GB" dirty="0" smtClean="0">
                <a:latin typeface="+mn-lt"/>
              </a:rPr>
              <a:t>Live heading estimation</a:t>
            </a:r>
            <a:endParaRPr lang="en-GB" dirty="0">
              <a:latin typeface="+mn-lt"/>
            </a:endParaRPr>
          </a:p>
          <a:p>
            <a:r>
              <a:rPr lang="en-GB" dirty="0">
                <a:latin typeface="+mn-lt"/>
              </a:rPr>
              <a:t>Density-dependent settling </a:t>
            </a:r>
            <a:r>
              <a:rPr lang="en-GB" dirty="0" smtClean="0">
                <a:latin typeface="+mn-lt"/>
              </a:rPr>
              <a:t>probabilities</a:t>
            </a:r>
            <a:endParaRPr lang="en-GB" dirty="0">
              <a:latin typeface="+mn-lt"/>
            </a:endParaRPr>
          </a:p>
        </p:txBody>
      </p:sp>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backgroundRemoval t="3022" b="86728" l="1126" r="86867">
                        <a14:foregroundMark x1="16604" y1="20631" x2="16886" y2="20762"/>
                        <a14:foregroundMark x1="16604" y1="18660" x2="16604" y2="18660"/>
                        <a14:foregroundMark x1="15666" y1="18397" x2="17355" y2="17608"/>
                        <a14:foregroundMark x1="16979" y1="16426" x2="16979" y2="16426"/>
                        <a14:foregroundMark x1="17261" y1="14586" x2="15009" y2="14849"/>
                        <a14:foregroundMark x1="18762" y1="9987" x2="18762" y2="9987"/>
                        <a14:foregroundMark x1="18480" y1="12089" x2="28705" y2="7622"/>
                        <a14:foregroundMark x1="41932" y1="12615" x2="53283" y2="7096"/>
                        <a14:foregroundMark x1="68011" y1="7227" x2="40807" y2="12615"/>
                        <a14:foregroundMark x1="39775" y1="13403" x2="30113" y2="15506"/>
                        <a14:foregroundMark x1="25047" y1="19711" x2="17261" y2="24442"/>
                        <a14:foregroundMark x1="12383" y1="27332" x2="8818" y2="32983"/>
                        <a14:foregroundMark x1="11914" y1="39685" x2="22795" y2="49409"/>
                        <a14:foregroundMark x1="19606" y1="45598" x2="50000" y2="40867"/>
                        <a14:foregroundMark x1="48218" y1="34428" x2="33865" y2="32852"/>
                        <a14:foregroundMark x1="55816" y1="31669" x2="47842" y2="32983"/>
                        <a14:foregroundMark x1="55253" y1="38502" x2="51782" y2="45072"/>
                        <a14:foregroundMark x1="57129" y1="33640" x2="54878" y2="43233"/>
                        <a14:foregroundMark x1="12570" y1="44284" x2="6942" y2="35348"/>
                      </a14:backgroundRemoval>
                    </a14:imgEffect>
                  </a14:imgLayer>
                </a14:imgProps>
              </a:ext>
              <a:ext uri="{28A0092B-C50C-407E-A947-70E740481C1C}">
                <a14:useLocalDpi xmlns:a14="http://schemas.microsoft.com/office/drawing/2010/main" val="0"/>
              </a:ext>
            </a:extLst>
          </a:blip>
          <a:srcRect b="52044"/>
          <a:stretch/>
        </p:blipFill>
        <p:spPr>
          <a:xfrm>
            <a:off x="6542734" y="3100329"/>
            <a:ext cx="5535818" cy="1895168"/>
          </a:xfrm>
          <a:prstGeom prst="rect">
            <a:avLst/>
          </a:prstGeom>
        </p:spPr>
      </p:pic>
    </p:spTree>
    <p:extLst>
      <p:ext uri="{BB962C8B-B14F-4D97-AF65-F5344CB8AC3E}">
        <p14:creationId xmlns:p14="http://schemas.microsoft.com/office/powerpoint/2010/main" val="15882051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latin typeface="+mn-lt"/>
              </a:rPr>
              <a:t>ECS architecture for Agent-based Models</a:t>
            </a:r>
            <a:endParaRPr lang="en-GB" dirty="0">
              <a:latin typeface="+mn-lt"/>
            </a:endParaRPr>
          </a:p>
        </p:txBody>
      </p:sp>
      <p:sp>
        <p:nvSpPr>
          <p:cNvPr id="3" name="Content Placeholder 2"/>
          <p:cNvSpPr>
            <a:spLocks noGrp="1"/>
          </p:cNvSpPr>
          <p:nvPr>
            <p:ph idx="1"/>
          </p:nvPr>
        </p:nvSpPr>
        <p:spPr>
          <a:xfrm>
            <a:off x="838200" y="1257096"/>
            <a:ext cx="10515600" cy="5303520"/>
          </a:xfrm>
        </p:spPr>
        <p:txBody>
          <a:bodyPr/>
          <a:lstStyle/>
          <a:p>
            <a:pPr marL="0" indent="0">
              <a:buNone/>
            </a:pPr>
            <a:r>
              <a:rPr lang="en-GB" dirty="0" smtClean="0">
                <a:latin typeface="+mn-lt"/>
              </a:rPr>
              <a:t>ECS allows to organise code that deals with these interactions in a modular way.</a:t>
            </a:r>
          </a:p>
          <a:p>
            <a:pPr marL="457200" lvl="1" indent="0">
              <a:buNone/>
            </a:pPr>
            <a:endParaRPr lang="en-GB" sz="3200" i="1" dirty="0">
              <a:latin typeface="+mn-lt"/>
            </a:endParaRPr>
          </a:p>
          <a:p>
            <a:pPr marL="457200" lvl="1" indent="0">
              <a:buNone/>
            </a:pPr>
            <a:r>
              <a:rPr lang="en-GB" sz="3200" i="1" dirty="0" smtClean="0">
                <a:latin typeface="+mn-lt"/>
              </a:rPr>
              <a:t>A </a:t>
            </a:r>
            <a:r>
              <a:rPr lang="en-GB" sz="3200" i="1" dirty="0">
                <a:latin typeface="+mn-lt"/>
              </a:rPr>
              <a:t>graph facilitates relations between </a:t>
            </a:r>
            <a:r>
              <a:rPr lang="en-GB" sz="3200" i="1" dirty="0" smtClean="0">
                <a:latin typeface="+mn-lt"/>
              </a:rPr>
              <a:t>(static) data</a:t>
            </a:r>
            <a:endParaRPr lang="en-GB" sz="3200" i="1" dirty="0">
              <a:latin typeface="+mn-lt"/>
            </a:endParaRPr>
          </a:p>
          <a:p>
            <a:pPr marL="457200" lvl="1" indent="0">
              <a:buNone/>
            </a:pPr>
            <a:r>
              <a:rPr lang="en-GB" sz="3200" i="1" dirty="0">
                <a:latin typeface="+mn-lt"/>
              </a:rPr>
              <a:t>An ECS facilitates relations between </a:t>
            </a:r>
            <a:r>
              <a:rPr lang="en-GB" sz="3200" i="1" dirty="0" smtClean="0">
                <a:latin typeface="+mn-lt"/>
              </a:rPr>
              <a:t>processes</a:t>
            </a:r>
          </a:p>
          <a:p>
            <a:pPr marL="0" indent="0">
              <a:buNone/>
            </a:pPr>
            <a:endParaRPr lang="en-GB" dirty="0" smtClean="0">
              <a:latin typeface="+mn-lt"/>
            </a:endParaRPr>
          </a:p>
          <a:p>
            <a:pPr marL="0" indent="0">
              <a:buNone/>
            </a:pPr>
            <a:r>
              <a:rPr lang="en-GB" dirty="0" smtClean="0">
                <a:latin typeface="+mn-lt"/>
              </a:rPr>
              <a:t>ABM has synchronous and asynchronous parts which can be organised by an ECS, e.g.:</a:t>
            </a:r>
          </a:p>
          <a:p>
            <a:pPr lvl="1">
              <a:buFont typeface="Courier New" panose="02070309020205020404" pitchFamily="49" charset="0"/>
              <a:buChar char="o"/>
            </a:pPr>
            <a:r>
              <a:rPr lang="en-GB" sz="2800" dirty="0" smtClean="0">
                <a:latin typeface="+mn-lt"/>
              </a:rPr>
              <a:t> Evolve state (synchronous) </a:t>
            </a:r>
            <a:r>
              <a:rPr lang="da-DK" sz="2800" dirty="0" smtClean="0">
                <a:latin typeface="+mn-lt"/>
              </a:rPr>
              <a:t>↦</a:t>
            </a:r>
            <a:r>
              <a:rPr lang="en-GB" sz="2800" dirty="0" smtClean="0">
                <a:latin typeface="+mn-lt"/>
              </a:rPr>
              <a:t> </a:t>
            </a:r>
          </a:p>
          <a:p>
            <a:pPr lvl="1">
              <a:buFont typeface="Courier New" panose="02070309020205020404" pitchFamily="49" charset="0"/>
              <a:buChar char="o"/>
            </a:pPr>
            <a:r>
              <a:rPr lang="en-GB" sz="2800" dirty="0" smtClean="0">
                <a:latin typeface="+mn-lt"/>
              </a:rPr>
              <a:t> Observe / </a:t>
            </a:r>
            <a:r>
              <a:rPr lang="en-US" sz="2800" dirty="0" smtClean="0">
                <a:latin typeface="+mn-lt"/>
              </a:rPr>
              <a:t>Aggregate (asynchronous)</a:t>
            </a:r>
            <a:r>
              <a:rPr lang="da-DK" sz="2800" dirty="0" smtClean="0">
                <a:latin typeface="+mn-lt"/>
              </a:rPr>
              <a:t> ↦</a:t>
            </a:r>
            <a:r>
              <a:rPr lang="en-GB" sz="2800" dirty="0" smtClean="0">
                <a:latin typeface="+mn-lt"/>
              </a:rPr>
              <a:t> </a:t>
            </a:r>
          </a:p>
          <a:p>
            <a:pPr lvl="1">
              <a:buFont typeface="Courier New" panose="02070309020205020404" pitchFamily="49" charset="0"/>
              <a:buChar char="o"/>
            </a:pPr>
            <a:r>
              <a:rPr lang="en-GB" sz="2800" dirty="0" smtClean="0">
                <a:latin typeface="+mn-lt"/>
              </a:rPr>
              <a:t> Trace (micro / macro) (asynchronous / IO)</a:t>
            </a:r>
          </a:p>
          <a:p>
            <a:pPr marL="457200" lvl="1" indent="0">
              <a:buNone/>
            </a:pPr>
            <a:endParaRPr lang="en-GB" sz="2800" dirty="0" smtClean="0">
              <a:latin typeface="+mn-lt"/>
            </a:endParaRPr>
          </a:p>
        </p:txBody>
      </p:sp>
    </p:spTree>
    <p:extLst>
      <p:ext uri="{BB962C8B-B14F-4D97-AF65-F5344CB8AC3E}">
        <p14:creationId xmlns:p14="http://schemas.microsoft.com/office/powerpoint/2010/main" val="10623357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mn-lt"/>
              </a:rPr>
              <a:t>Conclusions</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733944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3687"/>
            <a:ext cx="10515600" cy="759587"/>
          </a:xfrm>
        </p:spPr>
        <p:txBody>
          <a:bodyPr/>
          <a:lstStyle/>
          <a:p>
            <a:r>
              <a:rPr lang="en-GB" dirty="0">
                <a:latin typeface="+mn-lt"/>
              </a:rPr>
              <a:t>Overall </a:t>
            </a:r>
            <a:r>
              <a:rPr lang="en-GB" dirty="0" smtClean="0">
                <a:latin typeface="+mn-lt"/>
              </a:rPr>
              <a:t>objective</a:t>
            </a:r>
            <a:endParaRPr lang="en-GB" dirty="0">
              <a:latin typeface="+mn-lt"/>
            </a:endParaRPr>
          </a:p>
        </p:txBody>
      </p:sp>
      <p:sp>
        <p:nvSpPr>
          <p:cNvPr id="3" name="Content Placeholder 2"/>
          <p:cNvSpPr>
            <a:spLocks noGrp="1"/>
          </p:cNvSpPr>
          <p:nvPr>
            <p:ph idx="1"/>
          </p:nvPr>
        </p:nvSpPr>
        <p:spPr>
          <a:xfrm>
            <a:off x="838200" y="1197864"/>
            <a:ext cx="10515600" cy="5422855"/>
          </a:xfrm>
        </p:spPr>
        <p:txBody>
          <a:bodyPr>
            <a:normAutofit/>
          </a:bodyPr>
          <a:lstStyle/>
          <a:p>
            <a:pPr marL="0" indent="0">
              <a:buNone/>
            </a:pPr>
            <a:r>
              <a:rPr lang="en-GB" dirty="0" smtClean="0">
                <a:latin typeface="+mn-lt"/>
              </a:rPr>
              <a:t>Explore </a:t>
            </a:r>
            <a:r>
              <a:rPr lang="en-GB" dirty="0">
                <a:latin typeface="+mn-lt"/>
              </a:rPr>
              <a:t>the interplay </a:t>
            </a:r>
            <a:r>
              <a:rPr lang="en-GB" dirty="0" smtClean="0">
                <a:latin typeface="+mn-lt"/>
              </a:rPr>
              <a:t>between </a:t>
            </a:r>
            <a:r>
              <a:rPr lang="en-GB" dirty="0">
                <a:latin typeface="+mn-lt"/>
              </a:rPr>
              <a:t>wildlife and domestic pig productions under an outbreak of African Swine Fever (ASF).</a:t>
            </a:r>
          </a:p>
          <a:p>
            <a:pPr marL="0" indent="0">
              <a:buNone/>
            </a:pPr>
            <a:endParaRPr lang="en-GB" dirty="0" smtClean="0">
              <a:latin typeface="+mn-lt"/>
            </a:endParaRPr>
          </a:p>
          <a:p>
            <a:pPr marL="0" indent="0">
              <a:buNone/>
            </a:pPr>
            <a:endParaRPr lang="en-GB" dirty="0" smtClean="0">
              <a:latin typeface="+mn-lt"/>
            </a:endParaRPr>
          </a:p>
          <a:p>
            <a:pPr marL="0" indent="0">
              <a:buNone/>
            </a:pPr>
            <a:endParaRPr lang="en-GB" dirty="0">
              <a:latin typeface="+mn-lt"/>
            </a:endParaRPr>
          </a:p>
          <a:p>
            <a:pPr marL="0" indent="0">
              <a:buNone/>
            </a:pPr>
            <a:r>
              <a:rPr lang="en-GB" dirty="0" smtClean="0">
                <a:latin typeface="+mn-lt"/>
              </a:rPr>
              <a:t>In case of wild boars in Denmark and ASF in </a:t>
            </a:r>
            <a:r>
              <a:rPr lang="en-GB" dirty="0">
                <a:latin typeface="+mn-lt"/>
              </a:rPr>
              <a:t>Germany,</a:t>
            </a:r>
            <a:br>
              <a:rPr lang="en-GB" dirty="0">
                <a:latin typeface="+mn-lt"/>
              </a:rPr>
            </a:br>
            <a:r>
              <a:rPr lang="en-GB" dirty="0">
                <a:latin typeface="+mn-lt"/>
              </a:rPr>
              <a:t>how likely are </a:t>
            </a:r>
            <a:r>
              <a:rPr lang="en-GB" dirty="0" smtClean="0">
                <a:latin typeface="+mn-lt"/>
              </a:rPr>
              <a:t>spill-overs </a:t>
            </a:r>
            <a:r>
              <a:rPr lang="en-GB" dirty="0">
                <a:latin typeface="+mn-lt"/>
              </a:rPr>
              <a:t>from wildlife </a:t>
            </a:r>
            <a:r>
              <a:rPr lang="en-GB" dirty="0" smtClean="0">
                <a:latin typeface="+mn-lt"/>
              </a:rPr>
              <a:t>to </a:t>
            </a:r>
            <a:br>
              <a:rPr lang="en-GB" dirty="0" smtClean="0">
                <a:latin typeface="+mn-lt"/>
              </a:rPr>
            </a:br>
            <a:r>
              <a:rPr lang="en-GB" dirty="0" smtClean="0">
                <a:latin typeface="+mn-lt"/>
              </a:rPr>
              <a:t>domestic </a:t>
            </a:r>
            <a:r>
              <a:rPr lang="en-GB" dirty="0">
                <a:latin typeface="+mn-lt"/>
              </a:rPr>
              <a:t>pig productions</a:t>
            </a:r>
            <a:r>
              <a:rPr lang="en-GB" dirty="0" smtClean="0">
                <a:latin typeface="+mn-lt"/>
              </a:rPr>
              <a:t>?</a:t>
            </a:r>
          </a:p>
          <a:p>
            <a:pPr marL="0" indent="0">
              <a:buNone/>
            </a:pPr>
            <a:endParaRPr lang="en-GB" dirty="0">
              <a:latin typeface="+mn-lt"/>
            </a:endParaRPr>
          </a:p>
          <a:p>
            <a:pPr marL="0" indent="0">
              <a:buNone/>
            </a:pPr>
            <a:r>
              <a:rPr lang="en-GB" dirty="0" smtClean="0">
                <a:latin typeface="+mn-lt"/>
              </a:rPr>
              <a:t>How </a:t>
            </a:r>
            <a:r>
              <a:rPr lang="en-GB" dirty="0">
                <a:latin typeface="+mn-lt"/>
              </a:rPr>
              <a:t>are these </a:t>
            </a:r>
            <a:r>
              <a:rPr lang="en-GB" dirty="0" smtClean="0">
                <a:latin typeface="+mn-lt"/>
              </a:rPr>
              <a:t>spill-overs </a:t>
            </a:r>
            <a:r>
              <a:rPr lang="en-GB" dirty="0">
                <a:latin typeface="+mn-lt"/>
              </a:rPr>
              <a:t>affected </a:t>
            </a:r>
            <a:r>
              <a:rPr lang="en-GB" dirty="0" smtClean="0">
                <a:latin typeface="+mn-lt"/>
              </a:rPr>
              <a:t>by</a:t>
            </a:r>
            <a:br>
              <a:rPr lang="en-GB" dirty="0" smtClean="0">
                <a:latin typeface="+mn-lt"/>
              </a:rPr>
            </a:br>
            <a:r>
              <a:rPr lang="en-GB" dirty="0" smtClean="0">
                <a:latin typeface="+mn-lt"/>
              </a:rPr>
              <a:t>wild </a:t>
            </a:r>
            <a:r>
              <a:rPr lang="en-GB" dirty="0">
                <a:latin typeface="+mn-lt"/>
              </a:rPr>
              <a:t>boar </a:t>
            </a:r>
            <a:r>
              <a:rPr lang="en-GB" dirty="0"/>
              <a:t>ecology assumptions?</a:t>
            </a:r>
            <a:endParaRPr lang="en-GB"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9600" y="4213185"/>
            <a:ext cx="4482603" cy="2120925"/>
          </a:xfrm>
          <a:prstGeom prst="rect">
            <a:avLst/>
          </a:prstGeom>
        </p:spPr>
      </p:pic>
      <p:sp>
        <p:nvSpPr>
          <p:cNvPr id="5" name="Title 1">
            <a:extLst>
              <a:ext uri="{FF2B5EF4-FFF2-40B4-BE49-F238E27FC236}">
                <a16:creationId xmlns:a16="http://schemas.microsoft.com/office/drawing/2014/main" id="{A631C9B4-0549-5E16-F80E-427025CB7E93}"/>
              </a:ext>
            </a:extLst>
          </p:cNvPr>
          <p:cNvSpPr txBox="1">
            <a:spLocks/>
          </p:cNvSpPr>
          <p:nvPr/>
        </p:nvSpPr>
        <p:spPr>
          <a:xfrm>
            <a:off x="838200" y="2669413"/>
            <a:ext cx="10515600" cy="7595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n-lt"/>
              </a:rPr>
              <a:t>Specific </a:t>
            </a:r>
            <a:r>
              <a:rPr lang="en-GB" dirty="0" smtClean="0">
                <a:latin typeface="+mn-lt"/>
              </a:rPr>
              <a:t>for </a:t>
            </a:r>
            <a:r>
              <a:rPr lang="en-GB" dirty="0">
                <a:latin typeface="+mn-lt"/>
              </a:rPr>
              <a:t>this talk</a:t>
            </a:r>
          </a:p>
        </p:txBody>
      </p:sp>
    </p:spTree>
    <p:extLst>
      <p:ext uri="{BB962C8B-B14F-4D97-AF65-F5344CB8AC3E}">
        <p14:creationId xmlns:p14="http://schemas.microsoft.com/office/powerpoint/2010/main" val="21404621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latin typeface="+mn-lt"/>
              </a:rPr>
              <a:t>Conclusions</a:t>
            </a:r>
          </a:p>
        </p:txBody>
      </p:sp>
      <p:sp>
        <p:nvSpPr>
          <p:cNvPr id="3" name="Content Placeholder 2"/>
          <p:cNvSpPr>
            <a:spLocks noGrp="1"/>
          </p:cNvSpPr>
          <p:nvPr>
            <p:ph idx="1"/>
          </p:nvPr>
        </p:nvSpPr>
        <p:spPr>
          <a:xfrm>
            <a:off x="838200" y="1422399"/>
            <a:ext cx="10515600" cy="4883573"/>
          </a:xfrm>
        </p:spPr>
        <p:txBody>
          <a:bodyPr/>
          <a:lstStyle/>
          <a:p>
            <a:r>
              <a:rPr lang="en-GB" dirty="0">
                <a:latin typeface="+mn-lt"/>
              </a:rPr>
              <a:t>Ecological processes can have a dominant effect on </a:t>
            </a:r>
            <a:br>
              <a:rPr lang="en-GB" dirty="0">
                <a:latin typeface="+mn-lt"/>
              </a:rPr>
            </a:br>
            <a:r>
              <a:rPr lang="en-GB" dirty="0">
                <a:latin typeface="+mn-lt"/>
              </a:rPr>
              <a:t>the overall spread of disease from wildlife reservoirs into </a:t>
            </a:r>
            <a:br>
              <a:rPr lang="en-GB" dirty="0">
                <a:latin typeface="+mn-lt"/>
              </a:rPr>
            </a:br>
            <a:r>
              <a:rPr lang="en-GB" dirty="0">
                <a:latin typeface="+mn-lt"/>
              </a:rPr>
              <a:t>domestic animals.</a:t>
            </a:r>
          </a:p>
          <a:p>
            <a:endParaRPr lang="en-GB" dirty="0">
              <a:latin typeface="+mn-lt"/>
            </a:endParaRPr>
          </a:p>
          <a:p>
            <a:r>
              <a:rPr lang="en-GB" dirty="0">
                <a:latin typeface="+mn-lt"/>
              </a:rPr>
              <a:t>Data on wildlife is scarce; </a:t>
            </a:r>
            <a:br>
              <a:rPr lang="en-GB" dirty="0">
                <a:latin typeface="+mn-lt"/>
              </a:rPr>
            </a:br>
            <a:r>
              <a:rPr lang="en-GB" dirty="0">
                <a:latin typeface="+mn-lt"/>
              </a:rPr>
              <a:t>But the processes themselves should not be omitted.</a:t>
            </a:r>
          </a:p>
          <a:p>
            <a:endParaRPr lang="en-GB" dirty="0">
              <a:latin typeface="+mn-lt"/>
            </a:endParaRPr>
          </a:p>
          <a:p>
            <a:r>
              <a:rPr lang="en-GB" dirty="0">
                <a:latin typeface="+mn-lt"/>
              </a:rPr>
              <a:t>ECS architecture may help deal with growing complexity of wildlife </a:t>
            </a:r>
            <a:r>
              <a:rPr lang="en-GB" dirty="0" smtClean="0">
                <a:latin typeface="+mn-lt"/>
              </a:rPr>
              <a:t>models</a:t>
            </a:r>
            <a:endParaRPr lang="en-GB" dirty="0">
              <a:latin typeface="+mn-lt"/>
            </a:endParaRPr>
          </a:p>
        </p:txBody>
      </p:sp>
    </p:spTree>
    <p:extLst>
      <p:ext uri="{BB962C8B-B14F-4D97-AF65-F5344CB8AC3E}">
        <p14:creationId xmlns:p14="http://schemas.microsoft.com/office/powerpoint/2010/main" val="27655577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3"/>
            <a:ext cx="10515600" cy="3723299"/>
          </a:xfrm>
        </p:spPr>
        <p:txBody>
          <a:bodyPr>
            <a:normAutofit/>
          </a:bodyPr>
          <a:lstStyle/>
          <a:p>
            <a:pPr algn="ctr"/>
            <a:r>
              <a:rPr lang="en-GB" b="1" dirty="0">
                <a:latin typeface="+mn-lt"/>
              </a:rPr>
              <a:t>Thanks for your attention; </a:t>
            </a:r>
            <a:br>
              <a:rPr lang="en-GB" b="1" dirty="0">
                <a:latin typeface="+mn-lt"/>
              </a:rPr>
            </a:br>
            <a:r>
              <a:rPr lang="en-GB" b="1" dirty="0">
                <a:latin typeface="+mn-lt"/>
              </a:rPr>
              <a:t>More to come, bye for now</a:t>
            </a:r>
            <a:br>
              <a:rPr lang="en-GB" b="1" dirty="0">
                <a:latin typeface="+mn-lt"/>
              </a:rPr>
            </a:br>
            <a:r>
              <a:rPr lang="en-GB" b="1" dirty="0">
                <a:latin typeface="+mn-lt"/>
              </a:rPr>
              <a:t/>
            </a:r>
            <a:br>
              <a:rPr lang="en-GB" b="1" dirty="0">
                <a:latin typeface="+mn-lt"/>
              </a:rPr>
            </a:br>
            <a:endParaRPr lang="en-GB" dirty="0">
              <a:latin typeface="+mn-lt"/>
            </a:endParaRPr>
          </a:p>
        </p:txBody>
      </p:sp>
      <p:sp>
        <p:nvSpPr>
          <p:cNvPr id="3" name="Content Placeholder 2"/>
          <p:cNvSpPr>
            <a:spLocks noGrp="1"/>
          </p:cNvSpPr>
          <p:nvPr>
            <p:ph idx="1"/>
          </p:nvPr>
        </p:nvSpPr>
        <p:spPr>
          <a:xfrm>
            <a:off x="838200" y="3479799"/>
            <a:ext cx="10515600" cy="2826173"/>
          </a:xfrm>
        </p:spPr>
        <p:txBody>
          <a:bodyPr/>
          <a:lstStyle/>
          <a:p>
            <a:pPr marL="0" indent="0">
              <a:buNone/>
            </a:pPr>
            <a:r>
              <a:rPr lang="en-GB" dirty="0" smtClean="0">
                <a:latin typeface="+mn-lt"/>
              </a:rPr>
              <a:t>If </a:t>
            </a:r>
            <a:r>
              <a:rPr lang="en-GB" dirty="0">
                <a:latin typeface="+mn-lt"/>
              </a:rPr>
              <a:t>you have any questions or an interest within this area, then please feel free to reach out.</a:t>
            </a:r>
            <a:br>
              <a:rPr lang="en-GB" dirty="0">
                <a:latin typeface="+mn-lt"/>
              </a:rPr>
            </a:br>
            <a:r>
              <a:rPr lang="en-GB" dirty="0">
                <a:latin typeface="+mn-lt"/>
                <a:hlinkClick r:id="rId3"/>
              </a:rPr>
              <a:t>mossa@sund.ku.dk</a:t>
            </a:r>
            <a:r>
              <a:rPr lang="en-GB" dirty="0">
                <a:latin typeface="+mn-lt"/>
              </a:rPr>
              <a:t/>
            </a:r>
            <a:br>
              <a:rPr lang="en-GB" dirty="0">
                <a:latin typeface="+mn-lt"/>
              </a:rPr>
            </a:br>
            <a:r>
              <a:rPr lang="en-GB" dirty="0" smtClean="0">
                <a:latin typeface="+mn-lt"/>
              </a:rPr>
              <a:t>{</a:t>
            </a:r>
            <a:r>
              <a:rPr lang="en-GB" dirty="0" err="1" smtClean="0">
                <a:latin typeface="+mn-lt"/>
              </a:rPr>
              <a:t>HexScape</a:t>
            </a:r>
            <a:r>
              <a:rPr lang="en-GB" dirty="0" smtClean="0">
                <a:latin typeface="+mn-lt"/>
              </a:rPr>
              <a:t>}: </a:t>
            </a:r>
            <a:r>
              <a:rPr lang="en-GB" dirty="0">
                <a:latin typeface="+mn-lt"/>
              </a:rPr>
              <a:t>https://github.com/ku-awdc/hexscape</a:t>
            </a:r>
          </a:p>
        </p:txBody>
      </p:sp>
      <p:pic>
        <p:nvPicPr>
          <p:cNvPr id="5" name="Picture 4" descr="https://designguide.ku.dk/download/co-branding/ku_logo_uk_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5600" y="4814515"/>
            <a:ext cx="5486400" cy="204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395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latin typeface="+mn-lt"/>
              </a:rPr>
              <a:t>Ecological</a:t>
            </a:r>
            <a:r>
              <a:rPr lang="en-GB" baseline="0" dirty="0">
                <a:latin typeface="+mn-lt"/>
              </a:rPr>
              <a:t> processes &amp;</a:t>
            </a:r>
            <a:br>
              <a:rPr lang="en-GB" baseline="0" dirty="0">
                <a:latin typeface="+mn-lt"/>
              </a:rPr>
            </a:br>
            <a:r>
              <a:rPr lang="en-GB" baseline="0" dirty="0">
                <a:latin typeface="+mn-lt"/>
              </a:rPr>
              <a:t>	data</a:t>
            </a:r>
            <a:endParaRPr lang="en-GB" dirty="0">
              <a:latin typeface="+mn-lt"/>
            </a:endParaRPr>
          </a:p>
        </p:txBody>
      </p:sp>
    </p:spTree>
    <p:extLst>
      <p:ext uri="{BB962C8B-B14F-4D97-AF65-F5344CB8AC3E}">
        <p14:creationId xmlns:p14="http://schemas.microsoft.com/office/powerpoint/2010/main" val="24752721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latin typeface="+mn-lt"/>
              </a:rPr>
              <a:t>Data availability</a:t>
            </a:r>
          </a:p>
        </p:txBody>
      </p:sp>
      <p:sp>
        <p:nvSpPr>
          <p:cNvPr id="5" name="Content Placeholder 4"/>
          <p:cNvSpPr>
            <a:spLocks noGrp="1"/>
          </p:cNvSpPr>
          <p:nvPr>
            <p:ph idx="1"/>
          </p:nvPr>
        </p:nvSpPr>
        <p:spPr>
          <a:xfrm>
            <a:off x="3860800" y="6109334"/>
            <a:ext cx="7493000" cy="548640"/>
          </a:xfrm>
        </p:spPr>
        <p:txBody>
          <a:bodyPr>
            <a:normAutofit/>
          </a:bodyPr>
          <a:lstStyle/>
          <a:p>
            <a:pPr marL="0" indent="0">
              <a:buNone/>
            </a:pPr>
            <a:r>
              <a:rPr lang="en-GB" dirty="0">
                <a:latin typeface="+mn-lt"/>
              </a:rPr>
              <a:t>Wild boar = Challenging 		Pigs = Easy</a:t>
            </a:r>
          </a:p>
        </p:txBody>
      </p:sp>
      <p:graphicFrame>
        <p:nvGraphicFramePr>
          <p:cNvPr id="7" name="Table 6"/>
          <p:cNvGraphicFramePr>
            <a:graphicFrameLocks noGrp="1"/>
          </p:cNvGraphicFramePr>
          <p:nvPr>
            <p:extLst>
              <p:ext uri="{D42A27DB-BD31-4B8C-83A1-F6EECF244321}">
                <p14:modId xmlns:p14="http://schemas.microsoft.com/office/powerpoint/2010/main" val="3015754062"/>
              </p:ext>
            </p:extLst>
          </p:nvPr>
        </p:nvGraphicFramePr>
        <p:xfrm>
          <a:off x="1011554" y="1282064"/>
          <a:ext cx="10168891" cy="4459712"/>
        </p:xfrm>
        <a:graphic>
          <a:graphicData uri="http://schemas.openxmlformats.org/drawingml/2006/table">
            <a:tbl>
              <a:tblPr firstRow="1" bandRow="1">
                <a:tableStyleId>{5C22544A-7EE6-4342-B048-85BDC9FD1C3A}</a:tableStyleId>
              </a:tblPr>
              <a:tblGrid>
                <a:gridCol w="2853691">
                  <a:extLst>
                    <a:ext uri="{9D8B030D-6E8A-4147-A177-3AD203B41FA5}">
                      <a16:colId xmlns:a16="http://schemas.microsoft.com/office/drawing/2014/main" val="3519754005"/>
                    </a:ext>
                  </a:extLst>
                </a:gridCol>
                <a:gridCol w="3657600">
                  <a:extLst>
                    <a:ext uri="{9D8B030D-6E8A-4147-A177-3AD203B41FA5}">
                      <a16:colId xmlns:a16="http://schemas.microsoft.com/office/drawing/2014/main" val="334647218"/>
                    </a:ext>
                  </a:extLst>
                </a:gridCol>
                <a:gridCol w="3657600">
                  <a:extLst>
                    <a:ext uri="{9D8B030D-6E8A-4147-A177-3AD203B41FA5}">
                      <a16:colId xmlns:a16="http://schemas.microsoft.com/office/drawing/2014/main" val="2355127028"/>
                    </a:ext>
                  </a:extLst>
                </a:gridCol>
              </a:tblGrid>
              <a:tr h="941499">
                <a:tc>
                  <a:txBody>
                    <a:bodyPr/>
                    <a:lstStyle/>
                    <a:p>
                      <a:pPr algn="ctr"/>
                      <a:endParaRPr lang="en-GB" sz="6700" dirty="0"/>
                    </a:p>
                  </a:txBody>
                  <a:tcPr marL="139568" marR="139568" marT="69784" marB="69784" anchor="ctr"/>
                </a:tc>
                <a:tc>
                  <a:txBody>
                    <a:bodyPr/>
                    <a:lstStyle/>
                    <a:p>
                      <a:pPr algn="ctr"/>
                      <a:r>
                        <a:rPr lang="en-US" sz="6700" dirty="0"/>
                        <a:t>🐗</a:t>
                      </a:r>
                      <a:endParaRPr lang="en-GB" sz="6700" dirty="0"/>
                    </a:p>
                  </a:txBody>
                  <a:tcPr marL="139568" marR="139568" marT="69784" marB="6978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700" dirty="0"/>
                        <a:t>🐷</a:t>
                      </a:r>
                    </a:p>
                  </a:txBody>
                  <a:tcPr marL="139568" marR="139568" marT="69784" marB="69784" anchor="ctr"/>
                </a:tc>
                <a:extLst>
                  <a:ext uri="{0D108BD9-81ED-4DB2-BD59-A6C34878D82A}">
                    <a16:rowId xmlns:a16="http://schemas.microsoft.com/office/drawing/2014/main" val="3903722926"/>
                  </a:ext>
                </a:extLst>
              </a:tr>
              <a:tr h="566027">
                <a:tc>
                  <a:txBody>
                    <a:bodyPr/>
                    <a:lstStyle/>
                    <a:p>
                      <a:r>
                        <a:rPr lang="en-GB" sz="2700" dirty="0"/>
                        <a:t>Locations / </a:t>
                      </a:r>
                      <a:br>
                        <a:rPr lang="en-GB" sz="2700" dirty="0"/>
                      </a:br>
                      <a:r>
                        <a:rPr lang="en-GB" sz="2700" dirty="0"/>
                        <a:t>Habitat</a:t>
                      </a:r>
                      <a:r>
                        <a:rPr lang="en-GB" sz="2700" baseline="0" dirty="0"/>
                        <a:t> suitability</a:t>
                      </a:r>
                      <a:endParaRPr lang="en-GB" sz="2700" dirty="0"/>
                    </a:p>
                  </a:txBody>
                  <a:tcPr marL="139568" marR="139568" marT="69784" marB="6978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700" b="0" i="0" kern="1200" dirty="0">
                          <a:solidFill>
                            <a:schemeClr val="dk1"/>
                          </a:solidFill>
                          <a:effectLst/>
                          <a:latin typeface="+mn-lt"/>
                          <a:ea typeface="+mn-ea"/>
                          <a:cs typeface="+mn-cs"/>
                        </a:rPr>
                        <a:t>Corine Land usage</a:t>
                      </a:r>
                      <a:r>
                        <a:rPr lang="en-US" sz="2700" b="0" i="0" kern="1200" baseline="0" dirty="0">
                          <a:solidFill>
                            <a:schemeClr val="dk1"/>
                          </a:solidFill>
                          <a:effectLst/>
                          <a:latin typeface="+mn-lt"/>
                          <a:ea typeface="+mn-ea"/>
                          <a:cs typeface="+mn-cs"/>
                        </a:rPr>
                        <a:t> </a:t>
                      </a:r>
                      <a:endParaRPr lang="en-US" sz="2700" b="0" i="0" kern="1200" dirty="0">
                        <a:solidFill>
                          <a:schemeClr val="dk1"/>
                        </a:solidFill>
                        <a:effectLst/>
                        <a:latin typeface="+mn-lt"/>
                        <a:ea typeface="+mn-ea"/>
                        <a:cs typeface="+mn-cs"/>
                      </a:endParaRPr>
                    </a:p>
                  </a:txBody>
                  <a:tcPr marL="139568" marR="139568" marT="69784" marB="6978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700" b="0" i="0" kern="1200" dirty="0">
                          <a:solidFill>
                            <a:schemeClr val="dk1"/>
                          </a:solidFill>
                          <a:effectLst/>
                          <a:latin typeface="+mn-lt"/>
                          <a:ea typeface="+mn-ea"/>
                          <a:cs typeface="+mn-cs"/>
                        </a:rPr>
                        <a:t>The Central Husbandry Register (CHR)</a:t>
                      </a:r>
                    </a:p>
                  </a:txBody>
                  <a:tcPr marL="139568" marR="139568" marT="69784" marB="69784" anchor="ctr"/>
                </a:tc>
                <a:extLst>
                  <a:ext uri="{0D108BD9-81ED-4DB2-BD59-A6C34878D82A}">
                    <a16:rowId xmlns:a16="http://schemas.microsoft.com/office/drawing/2014/main" val="2108171964"/>
                  </a:ext>
                </a:extLst>
              </a:tr>
              <a:tr h="566027">
                <a:tc>
                  <a:txBody>
                    <a:bodyPr/>
                    <a:lstStyle/>
                    <a:p>
                      <a:r>
                        <a:rPr lang="en-GB" sz="2700" dirty="0"/>
                        <a:t>Movements</a:t>
                      </a:r>
                    </a:p>
                  </a:txBody>
                  <a:tcPr marL="139568" marR="139568" marT="69784" marB="6978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700" b="0" i="1" kern="1200" baseline="0" dirty="0">
                          <a:solidFill>
                            <a:schemeClr val="dk1"/>
                          </a:solidFill>
                          <a:effectLst/>
                          <a:latin typeface="+mn-lt"/>
                          <a:ea typeface="+mn-ea"/>
                          <a:cs typeface="+mn-cs"/>
                        </a:rPr>
                        <a:t>Published data on migration distances</a:t>
                      </a:r>
                      <a:endParaRPr lang="en-US" sz="2700" b="0" i="1" kern="1200" dirty="0">
                        <a:solidFill>
                          <a:schemeClr val="dk1"/>
                        </a:solidFill>
                        <a:effectLst/>
                        <a:latin typeface="+mn-lt"/>
                        <a:ea typeface="+mn-ea"/>
                        <a:cs typeface="+mn-cs"/>
                      </a:endParaRPr>
                    </a:p>
                  </a:txBody>
                  <a:tcPr marL="139568" marR="139568" marT="69784" marB="6978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700" b="0" i="0" kern="1200" dirty="0">
                          <a:solidFill>
                            <a:schemeClr val="dk1"/>
                          </a:solidFill>
                          <a:effectLst/>
                          <a:latin typeface="+mn-lt"/>
                          <a:ea typeface="+mn-ea"/>
                          <a:cs typeface="+mn-cs"/>
                        </a:rPr>
                        <a:t>Movement</a:t>
                      </a:r>
                      <a:r>
                        <a:rPr lang="en-US" sz="2700" b="0" i="0" kern="1200" baseline="0" dirty="0">
                          <a:solidFill>
                            <a:schemeClr val="dk1"/>
                          </a:solidFill>
                          <a:effectLst/>
                          <a:latin typeface="+mn-lt"/>
                          <a:ea typeface="+mn-ea"/>
                          <a:cs typeface="+mn-cs"/>
                        </a:rPr>
                        <a:t> data</a:t>
                      </a:r>
                      <a:endParaRPr lang="en-US" sz="2700" b="0" i="0" kern="1200" dirty="0">
                        <a:solidFill>
                          <a:schemeClr val="dk1"/>
                        </a:solidFill>
                        <a:effectLst/>
                        <a:latin typeface="+mn-lt"/>
                        <a:ea typeface="+mn-ea"/>
                        <a:cs typeface="+mn-cs"/>
                      </a:endParaRPr>
                    </a:p>
                  </a:txBody>
                  <a:tcPr marL="139568" marR="139568" marT="69784" marB="69784" anchor="ctr"/>
                </a:tc>
                <a:extLst>
                  <a:ext uri="{0D108BD9-81ED-4DB2-BD59-A6C34878D82A}">
                    <a16:rowId xmlns:a16="http://schemas.microsoft.com/office/drawing/2014/main" val="712682356"/>
                  </a:ext>
                </a:extLst>
              </a:tr>
              <a:tr h="566027">
                <a:tc>
                  <a:txBody>
                    <a:bodyPr/>
                    <a:lstStyle/>
                    <a:p>
                      <a:r>
                        <a:rPr lang="en-GB" sz="2700" dirty="0"/>
                        <a:t>Breeding / Death</a:t>
                      </a:r>
                    </a:p>
                  </a:txBody>
                  <a:tcPr marL="139568" marR="139568" marT="69784" marB="6978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700" b="0" i="1" kern="1200" dirty="0">
                          <a:solidFill>
                            <a:schemeClr val="dk1"/>
                          </a:solidFill>
                          <a:effectLst/>
                          <a:latin typeface="+mn-lt"/>
                          <a:ea typeface="+mn-ea"/>
                          <a:cs typeface="+mn-cs"/>
                        </a:rPr>
                        <a:t>Published</a:t>
                      </a:r>
                      <a:r>
                        <a:rPr lang="en-US" sz="2700" b="0" i="1" kern="1200" baseline="0" dirty="0">
                          <a:solidFill>
                            <a:schemeClr val="dk1"/>
                          </a:solidFill>
                          <a:effectLst/>
                          <a:latin typeface="+mn-lt"/>
                          <a:ea typeface="+mn-ea"/>
                          <a:cs typeface="+mn-cs"/>
                        </a:rPr>
                        <a:t> data </a:t>
                      </a:r>
                      <a:r>
                        <a:rPr lang="en-US" sz="2700" b="0" i="1" kern="1200" baseline="0" dirty="0" smtClean="0">
                          <a:solidFill>
                            <a:schemeClr val="dk1"/>
                          </a:solidFill>
                          <a:effectLst/>
                          <a:latin typeface="+mn-lt"/>
                          <a:ea typeface="+mn-ea"/>
                          <a:cs typeface="+mn-cs"/>
                        </a:rPr>
                        <a:t>on </a:t>
                      </a:r>
                      <a:br>
                        <a:rPr lang="en-US" sz="2700" b="0" i="1" kern="1200" baseline="0" dirty="0" smtClean="0">
                          <a:solidFill>
                            <a:schemeClr val="dk1"/>
                          </a:solidFill>
                          <a:effectLst/>
                          <a:latin typeface="+mn-lt"/>
                          <a:ea typeface="+mn-ea"/>
                          <a:cs typeface="+mn-cs"/>
                        </a:rPr>
                      </a:br>
                      <a:r>
                        <a:rPr lang="en-US" sz="2700" b="0" i="1" kern="1200" baseline="0" dirty="0" smtClean="0">
                          <a:solidFill>
                            <a:schemeClr val="dk1"/>
                          </a:solidFill>
                          <a:effectLst/>
                          <a:latin typeface="+mn-lt"/>
                          <a:ea typeface="+mn-ea"/>
                          <a:cs typeface="+mn-cs"/>
                        </a:rPr>
                        <a:t>litter size</a:t>
                      </a:r>
                      <a:r>
                        <a:rPr lang="en-US" sz="2700" b="0" i="1" kern="1200" baseline="0" dirty="0">
                          <a:solidFill>
                            <a:schemeClr val="dk1"/>
                          </a:solidFill>
                          <a:effectLst/>
                          <a:latin typeface="+mn-lt"/>
                          <a:ea typeface="+mn-ea"/>
                          <a:cs typeface="+mn-cs"/>
                        </a:rPr>
                        <a:t>, </a:t>
                      </a:r>
                      <a:r>
                        <a:rPr lang="en-US" sz="2700" b="0" i="1" kern="1200" baseline="0" dirty="0" smtClean="0">
                          <a:solidFill>
                            <a:schemeClr val="dk1"/>
                          </a:solidFill>
                          <a:effectLst/>
                          <a:latin typeface="+mn-lt"/>
                          <a:ea typeface="+mn-ea"/>
                          <a:cs typeface="+mn-cs"/>
                        </a:rPr>
                        <a:t>survival</a:t>
                      </a:r>
                      <a:r>
                        <a:rPr lang="en-US" sz="2700" b="0" i="1" kern="1200" baseline="0" dirty="0">
                          <a:solidFill>
                            <a:schemeClr val="dk1"/>
                          </a:solidFill>
                          <a:effectLst/>
                          <a:latin typeface="+mn-lt"/>
                          <a:ea typeface="+mn-ea"/>
                          <a:cs typeface="+mn-cs"/>
                        </a:rPr>
                        <a:t>, </a:t>
                      </a:r>
                      <a:r>
                        <a:rPr lang="en-US" sz="2700" b="0" i="1" kern="1200" baseline="0" dirty="0" smtClean="0">
                          <a:solidFill>
                            <a:schemeClr val="dk1"/>
                          </a:solidFill>
                          <a:effectLst/>
                          <a:latin typeface="+mn-lt"/>
                          <a:ea typeface="+mn-ea"/>
                          <a:cs typeface="+mn-cs"/>
                        </a:rPr>
                        <a:t/>
                      </a:r>
                      <a:br>
                        <a:rPr lang="en-US" sz="2700" b="0" i="1" kern="1200" baseline="0" dirty="0" smtClean="0">
                          <a:solidFill>
                            <a:schemeClr val="dk1"/>
                          </a:solidFill>
                          <a:effectLst/>
                          <a:latin typeface="+mn-lt"/>
                          <a:ea typeface="+mn-ea"/>
                          <a:cs typeface="+mn-cs"/>
                        </a:rPr>
                      </a:br>
                      <a:r>
                        <a:rPr lang="en-US" sz="2700" b="0" i="1" kern="1200" baseline="0" dirty="0" smtClean="0">
                          <a:solidFill>
                            <a:schemeClr val="dk1"/>
                          </a:solidFill>
                          <a:effectLst/>
                          <a:latin typeface="+mn-lt"/>
                          <a:ea typeface="+mn-ea"/>
                          <a:cs typeface="+mn-cs"/>
                        </a:rPr>
                        <a:t>and breeding </a:t>
                      </a:r>
                      <a:r>
                        <a:rPr lang="en-US" sz="2700" b="0" i="1" kern="1200" baseline="0" dirty="0">
                          <a:solidFill>
                            <a:schemeClr val="dk1"/>
                          </a:solidFill>
                          <a:effectLst/>
                          <a:latin typeface="+mn-lt"/>
                          <a:ea typeface="+mn-ea"/>
                          <a:cs typeface="+mn-cs"/>
                        </a:rPr>
                        <a:t>rates</a:t>
                      </a:r>
                      <a:endParaRPr lang="en-US" sz="2700" b="0" i="1" kern="1200" dirty="0">
                        <a:solidFill>
                          <a:schemeClr val="dk1"/>
                        </a:solidFill>
                        <a:effectLst/>
                        <a:latin typeface="+mn-lt"/>
                        <a:ea typeface="+mn-ea"/>
                        <a:cs typeface="+mn-cs"/>
                      </a:endParaRPr>
                    </a:p>
                  </a:txBody>
                  <a:tcPr marL="139568" marR="139568" marT="69784" marB="6978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700" b="0" i="0" kern="1200" dirty="0">
                          <a:solidFill>
                            <a:schemeClr val="dk1"/>
                          </a:solidFill>
                          <a:effectLst/>
                          <a:latin typeface="+mn-lt"/>
                          <a:ea typeface="+mn-ea"/>
                          <a:cs typeface="+mn-cs"/>
                        </a:rPr>
                        <a:t>Assume</a:t>
                      </a:r>
                      <a:r>
                        <a:rPr lang="en-US" sz="2700" b="0" i="0" kern="1200" baseline="0" dirty="0">
                          <a:solidFill>
                            <a:schemeClr val="dk1"/>
                          </a:solidFill>
                          <a:effectLst/>
                          <a:latin typeface="+mn-lt"/>
                          <a:ea typeface="+mn-ea"/>
                          <a:cs typeface="+mn-cs"/>
                        </a:rPr>
                        <a:t> constant population size</a:t>
                      </a:r>
                      <a:endParaRPr lang="en-US" sz="2700" b="0" i="0" kern="1200" dirty="0">
                        <a:solidFill>
                          <a:schemeClr val="dk1"/>
                        </a:solidFill>
                        <a:effectLst/>
                        <a:latin typeface="+mn-lt"/>
                        <a:ea typeface="+mn-ea"/>
                        <a:cs typeface="+mn-cs"/>
                      </a:endParaRPr>
                    </a:p>
                  </a:txBody>
                  <a:tcPr marL="139568" marR="139568" marT="69784" marB="69784" anchor="ctr"/>
                </a:tc>
                <a:extLst>
                  <a:ext uri="{0D108BD9-81ED-4DB2-BD59-A6C34878D82A}">
                    <a16:rowId xmlns:a16="http://schemas.microsoft.com/office/drawing/2014/main" val="359502516"/>
                  </a:ext>
                </a:extLst>
              </a:tr>
            </a:tbl>
          </a:graphicData>
        </a:graphic>
      </p:graphicFrame>
    </p:spTree>
    <p:extLst>
      <p:ext uri="{BB962C8B-B14F-4D97-AF65-F5344CB8AC3E}">
        <p14:creationId xmlns:p14="http://schemas.microsoft.com/office/powerpoint/2010/main" val="21439193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latin typeface="+mn-lt"/>
              </a:rPr>
              <a:t>Spatial clustering of wild boar habitat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96153"/>
                <a:ext cx="6311900" cy="5303520"/>
              </a:xfrm>
            </p:spPr>
            <p:txBody>
              <a:bodyPr>
                <a:normAutofit/>
              </a:bodyPr>
              <a:lstStyle/>
              <a:p>
                <a:pPr marL="0" indent="0">
                  <a:buNone/>
                </a:pPr>
                <a:r>
                  <a:rPr lang="en-US" dirty="0">
                    <a:latin typeface="+mn-lt"/>
                  </a:rPr>
                  <a:t>Spatial unit used: </a:t>
                </a:r>
                <a14:m>
                  <m:oMath xmlns:m="http://schemas.openxmlformats.org/officeDocument/2006/math">
                    <m:r>
                      <a:rPr lang="en-US">
                        <a:latin typeface="Cambria Math" panose="02040503050406030204" pitchFamily="18" charset="0"/>
                      </a:rPr>
                      <m:t>3</m:t>
                    </m:r>
                    <m:r>
                      <a:rPr lang="en-US">
                        <a:latin typeface="Cambria Math" panose="02040503050406030204" pitchFamily="18" charset="0"/>
                      </a:rPr>
                      <m:t>.</m:t>
                    </m:r>
                    <m:r>
                      <a:rPr lang="en-US">
                        <a:latin typeface="Cambria Math" panose="02040503050406030204" pitchFamily="18" charset="0"/>
                      </a:rPr>
                      <m:t>46</m:t>
                    </m:r>
                    <m:r>
                      <a:rPr lang="en-US">
                        <a:latin typeface="Cambria Math" panose="02040503050406030204" pitchFamily="18" charset="0"/>
                      </a:rPr>
                      <m:t> </m:t>
                    </m:r>
                    <m:r>
                      <a:rPr lang="en-US">
                        <a:latin typeface="Cambria Math" panose="02040503050406030204" pitchFamily="18" charset="0"/>
                      </a:rPr>
                      <m:t>𝑘</m:t>
                    </m:r>
                    <m:sSup>
                      <m:sSupPr>
                        <m:ctrlPr>
                          <a:rPr lang="ar-AE" i="1">
                            <a:latin typeface="Cambria Math" panose="02040503050406030204" pitchFamily="18" charset="0"/>
                          </a:rPr>
                        </m:ctrlPr>
                      </m:sSupPr>
                      <m:e>
                        <m:r>
                          <a:rPr lang="ar-AE">
                            <a:latin typeface="Cambria Math" panose="02040503050406030204" pitchFamily="18" charset="0"/>
                          </a:rPr>
                          <m:t>𝑚</m:t>
                        </m:r>
                      </m:e>
                      <m:sup>
                        <m:r>
                          <a:rPr lang="ar-AE">
                            <a:latin typeface="Cambria Math" panose="02040503050406030204" pitchFamily="18" charset="0"/>
                          </a:rPr>
                          <m:t>2</m:t>
                        </m:r>
                      </m:sup>
                    </m:sSup>
                  </m:oMath>
                </a14:m>
                <a:r>
                  <a:rPr lang="ar-AE" dirty="0">
                    <a:latin typeface="+mn-lt"/>
                  </a:rPr>
                  <a:t> </a:t>
                </a:r>
                <a:r>
                  <a:rPr lang="en-US" dirty="0">
                    <a:latin typeface="+mn-lt"/>
                  </a:rPr>
                  <a:t>hexagons (with </a:t>
                </a:r>
                <a14:m>
                  <m:oMath xmlns:m="http://schemas.openxmlformats.org/officeDocument/2006/math">
                    <m:r>
                      <a:rPr lang="en-US">
                        <a:latin typeface="Cambria Math" panose="02040503050406030204" pitchFamily="18" charset="0"/>
                      </a:rPr>
                      <m:t>2</m:t>
                    </m:r>
                    <m:r>
                      <a:rPr lang="en-US">
                        <a:latin typeface="Cambria Math" panose="02040503050406030204" pitchFamily="18" charset="0"/>
                      </a:rPr>
                      <m:t> </m:t>
                    </m:r>
                    <m:r>
                      <a:rPr lang="en-US">
                        <a:latin typeface="Cambria Math" panose="02040503050406030204" pitchFamily="18" charset="0"/>
                      </a:rPr>
                      <m:t>𝑘𝑚</m:t>
                    </m:r>
                    <m:r>
                      <a:rPr lang="en-US" i="1">
                        <a:latin typeface="Cambria Math" panose="02040503050406030204" pitchFamily="18" charset="0"/>
                      </a:rPr>
                      <m:t> </m:t>
                    </m:r>
                  </m:oMath>
                </a14:m>
                <a:r>
                  <a:rPr lang="en-US" dirty="0" smtClean="0">
                    <a:latin typeface="+mn-lt"/>
                  </a:rPr>
                  <a:t>hex-width). </a:t>
                </a:r>
                <a:br>
                  <a:rPr lang="en-US" dirty="0" smtClean="0">
                    <a:latin typeface="+mn-lt"/>
                  </a:rPr>
                </a:br>
                <a:r>
                  <a:rPr lang="en-US" dirty="0"/>
                  <a:t>G</a:t>
                </a:r>
                <a:r>
                  <a:rPr lang="en-US" dirty="0" smtClean="0">
                    <a:latin typeface="+mn-lt"/>
                  </a:rPr>
                  <a:t>eospatial </a:t>
                </a:r>
                <a:r>
                  <a:rPr lang="en-US" dirty="0">
                    <a:latin typeface="+mn-lt"/>
                  </a:rPr>
                  <a:t>mesh is generated through </a:t>
                </a:r>
                <a:r>
                  <a:rPr lang="en-US" dirty="0" smtClean="0">
                    <a:latin typeface="+mn-lt"/>
                  </a:rPr>
                  <a:t>our package </a:t>
                </a:r>
                <a:r>
                  <a:rPr lang="en-US" dirty="0">
                    <a:latin typeface="+mn-lt"/>
                  </a:rPr>
                  <a:t>{</a:t>
                </a:r>
                <a:r>
                  <a:rPr lang="en-US" dirty="0" err="1">
                    <a:latin typeface="+mn-lt"/>
                  </a:rPr>
                  <a:t>HexScape</a:t>
                </a:r>
                <a:r>
                  <a:rPr lang="en-US" dirty="0">
                    <a:latin typeface="+mn-lt"/>
                  </a:rPr>
                  <a:t>}. </a:t>
                </a:r>
                <a:br>
                  <a:rPr lang="en-US" dirty="0">
                    <a:latin typeface="+mn-lt"/>
                  </a:rPr>
                </a:br>
                <a:endParaRPr lang="en-US" dirty="0" smtClean="0">
                  <a:latin typeface="+mn-lt"/>
                </a:endParaRPr>
              </a:p>
              <a:p>
                <a:pPr marL="0" indent="0">
                  <a:buNone/>
                </a:pPr>
                <a:r>
                  <a:rPr lang="en-US" dirty="0">
                    <a:latin typeface="+mn-lt"/>
                  </a:rPr>
                  <a:t/>
                </a:r>
                <a:br>
                  <a:rPr lang="en-US" dirty="0">
                    <a:latin typeface="+mn-lt"/>
                  </a:rPr>
                </a:br>
                <a:endParaRPr lang="en-US" dirty="0">
                  <a:latin typeface="+mn-lt"/>
                </a:endParaRPr>
              </a:p>
              <a:p>
                <a:pPr marL="0" indent="0">
                  <a:buNone/>
                </a:pPr>
                <a:r>
                  <a:rPr lang="en-US" dirty="0">
                    <a:latin typeface="+mn-lt"/>
                  </a:rPr>
                  <a:t/>
                </a:r>
                <a:br>
                  <a:rPr lang="en-US" dirty="0">
                    <a:latin typeface="+mn-lt"/>
                  </a:rPr>
                </a:br>
                <a:endParaRPr lang="en-US" dirty="0">
                  <a:latin typeface="+mn-lt"/>
                </a:endParaRPr>
              </a:p>
              <a:p>
                <a:pPr marL="0" indent="0">
                  <a:buNone/>
                </a:pPr>
                <a:endParaRPr lang="en-US" dirty="0" smtClean="0">
                  <a:latin typeface="+mn-lt"/>
                </a:endParaRPr>
              </a:p>
              <a:p>
                <a:pPr marL="0" indent="0">
                  <a:buNone/>
                </a:pPr>
                <a:r>
                  <a:rPr lang="en-US" dirty="0" smtClean="0">
                    <a:latin typeface="+mn-lt"/>
                  </a:rPr>
                  <a:t>Carrying </a:t>
                </a:r>
                <a:r>
                  <a:rPr lang="en-US" dirty="0">
                    <a:latin typeface="+mn-lt"/>
                  </a:rPr>
                  <a:t>capacity is informed by Corine land usage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96153"/>
                <a:ext cx="6311900" cy="5303520"/>
              </a:xfrm>
              <a:blipFill>
                <a:blip r:embed="rId3"/>
                <a:stretch>
                  <a:fillRect l="-2029" t="-2069" b="-1494"/>
                </a:stretch>
              </a:blipFill>
            </p:spPr>
            <p:txBody>
              <a:bodyPr/>
              <a:lstStyle/>
              <a:p>
                <a:r>
                  <a:rPr lang="en-GB">
                    <a:noFill/>
                  </a:rPr>
                  <a:t> </a:t>
                </a:r>
              </a:p>
            </p:txBody>
          </p:sp>
        </mc:Fallback>
      </mc:AlternateContent>
      <p:pic>
        <p:nvPicPr>
          <p:cNvPr id="4" name="Picture 3" descr="https://i.stack.imgur.com/ZP3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801" y="3528835"/>
            <a:ext cx="2743363" cy="1811655"/>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3"/>
          <p:cNvPicPr>
            <a:picLocks noChangeAspect="1"/>
          </p:cNvPicPr>
          <p:nvPr/>
        </p:nvPicPr>
        <p:blipFill rotWithShape="1">
          <a:blip r:embed="rId5" cstate="print">
            <a:extLst>
              <a:ext uri="{28A0092B-C50C-407E-A947-70E740481C1C}">
                <a14:useLocalDpi xmlns:a14="http://schemas.microsoft.com/office/drawing/2010/main" val="0"/>
              </a:ext>
            </a:extLst>
          </a:blip>
          <a:srcRect l="17550" t="9068" r="12934" b="3824"/>
          <a:stretch/>
        </p:blipFill>
        <p:spPr>
          <a:xfrm>
            <a:off x="6743701" y="867289"/>
            <a:ext cx="5448299" cy="5832384"/>
          </a:xfrm>
          <a:prstGeom prst="rect">
            <a:avLst/>
          </a:prstGeom>
        </p:spPr>
      </p:pic>
    </p:spTree>
    <p:extLst>
      <p:ext uri="{BB962C8B-B14F-4D97-AF65-F5344CB8AC3E}">
        <p14:creationId xmlns:p14="http://schemas.microsoft.com/office/powerpoint/2010/main" val="40763566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latin typeface="+mn-lt"/>
              </a:rPr>
              <a:t>Spatial locations of pig </a:t>
            </a:r>
            <a:r>
              <a:rPr lang="en-GB" dirty="0" smtClean="0">
                <a:latin typeface="+mn-lt"/>
              </a:rPr>
              <a:t>farms</a:t>
            </a:r>
            <a:endParaRPr lang="en-GB" dirty="0">
              <a:latin typeface="+mn-lt"/>
            </a:endParaRPr>
          </a:p>
        </p:txBody>
      </p:sp>
      <p:pic>
        <p:nvPicPr>
          <p:cNvPr id="4" name="Content Placeholder 3"/>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t="10332"/>
          <a:stretch/>
        </p:blipFill>
        <p:spPr>
          <a:xfrm>
            <a:off x="-53340" y="2145465"/>
            <a:ext cx="5181600" cy="4727812"/>
          </a:xfrm>
        </p:spPr>
      </p:pic>
      <p:pic>
        <p:nvPicPr>
          <p:cNvPr id="5"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25396" t="67427" r="6052" b="4669"/>
          <a:stretch/>
        </p:blipFill>
        <p:spPr>
          <a:xfrm>
            <a:off x="4272981" y="3558541"/>
            <a:ext cx="7919019" cy="3280012"/>
          </a:xfrm>
          <a:prstGeom prst="rect">
            <a:avLst/>
          </a:prstGeom>
        </p:spPr>
      </p:pic>
      <p:pic>
        <p:nvPicPr>
          <p:cNvPr id="7" name="Content Placeholder 3"/>
          <p:cNvPicPr>
            <a:picLocks noChangeAspect="1"/>
          </p:cNvPicPr>
          <p:nvPr/>
        </p:nvPicPr>
        <p:blipFill rotWithShape="1">
          <a:blip r:embed="rId4" cstate="print">
            <a:extLst>
              <a:ext uri="{28A0092B-C50C-407E-A947-70E740481C1C}">
                <a14:useLocalDpi xmlns:a14="http://schemas.microsoft.com/office/drawing/2010/main" val="0"/>
              </a:ext>
            </a:extLst>
          </a:blip>
          <a:srcRect l="10863" t="1255" r="14333" b="93419"/>
          <a:stretch/>
        </p:blipFill>
        <p:spPr>
          <a:xfrm>
            <a:off x="2696902" y="2344909"/>
            <a:ext cx="10368728" cy="751563"/>
          </a:xfrm>
          <a:prstGeom prst="rect">
            <a:avLst/>
          </a:prstGeom>
        </p:spPr>
      </p:pic>
      <p:cxnSp>
        <p:nvCxnSpPr>
          <p:cNvPr id="8" name="Straight Connector 7"/>
          <p:cNvCxnSpPr/>
          <p:nvPr/>
        </p:nvCxnSpPr>
        <p:spPr>
          <a:xfrm flipH="1">
            <a:off x="5410200" y="3558540"/>
            <a:ext cx="1219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371600" y="3558540"/>
            <a:ext cx="3108960" cy="153924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200400" y="6499067"/>
            <a:ext cx="5379720" cy="1108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371600" y="5097780"/>
            <a:ext cx="3451860" cy="14012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EFF882F6-95F4-69FB-132C-8417A488D2A9}"/>
              </a:ext>
            </a:extLst>
          </p:cNvPr>
          <p:cNvSpPr txBox="1">
            <a:spLocks/>
          </p:cNvSpPr>
          <p:nvPr/>
        </p:nvSpPr>
        <p:spPr>
          <a:xfrm>
            <a:off x="838200" y="1396153"/>
            <a:ext cx="10515600" cy="53035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GIS coordinates of pig farms are mapped to these hexagons</a:t>
            </a:r>
            <a:endParaRPr lang="en-US" dirty="0"/>
          </a:p>
        </p:txBody>
      </p:sp>
    </p:spTree>
    <p:extLst>
      <p:ext uri="{BB962C8B-B14F-4D97-AF65-F5344CB8AC3E}">
        <p14:creationId xmlns:p14="http://schemas.microsoft.com/office/powerpoint/2010/main" val="5700085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848" y="506645"/>
            <a:ext cx="10515600" cy="977901"/>
          </a:xfrm>
        </p:spPr>
        <p:txBody>
          <a:bodyPr>
            <a:normAutofit fontScale="90000"/>
          </a:bodyPr>
          <a:lstStyle/>
          <a:p>
            <a:r>
              <a:rPr lang="en-GB" dirty="0" smtClean="0">
                <a:latin typeface="+mn-lt"/>
              </a:rPr>
              <a:t>Wild boar ecology: </a:t>
            </a:r>
            <a:br>
              <a:rPr lang="en-GB" dirty="0" smtClean="0">
                <a:latin typeface="+mn-lt"/>
              </a:rPr>
            </a:br>
            <a:r>
              <a:rPr lang="en-GB" dirty="0" smtClean="0">
                <a:latin typeface="+mn-lt"/>
              </a:rPr>
              <a:t>Birth, death and migration assumptions</a:t>
            </a:r>
            <a:endParaRPr lang="en-GB" dirty="0">
              <a:latin typeface="+mn-lt"/>
            </a:endParaRPr>
          </a:p>
        </p:txBody>
      </p:sp>
      <p:sp>
        <p:nvSpPr>
          <p:cNvPr id="3" name="Content Placeholder 2"/>
          <p:cNvSpPr>
            <a:spLocks noGrp="1"/>
          </p:cNvSpPr>
          <p:nvPr>
            <p:ph idx="1"/>
          </p:nvPr>
        </p:nvSpPr>
        <p:spPr>
          <a:xfrm>
            <a:off x="851848" y="2106591"/>
            <a:ext cx="7299960" cy="4477173"/>
          </a:xfrm>
        </p:spPr>
        <p:txBody>
          <a:bodyPr>
            <a:normAutofit/>
          </a:bodyPr>
          <a:lstStyle/>
          <a:p>
            <a:pPr marL="0" indent="0">
              <a:buNone/>
            </a:pPr>
            <a:endParaRPr lang="en-GB" dirty="0">
              <a:latin typeface="+mn-lt"/>
            </a:endParaRPr>
          </a:p>
          <a:p>
            <a:pPr marL="0" indent="0">
              <a:buNone/>
            </a:pPr>
            <a:r>
              <a:rPr lang="en-GB" dirty="0">
                <a:latin typeface="+mn-lt"/>
              </a:rPr>
              <a:t>⇒ </a:t>
            </a:r>
            <a:r>
              <a:rPr lang="en-GB" dirty="0" smtClean="0">
                <a:latin typeface="+mn-lt"/>
              </a:rPr>
              <a:t>Birth </a:t>
            </a:r>
            <a:r>
              <a:rPr lang="en-GB" dirty="0">
                <a:latin typeface="+mn-lt"/>
              </a:rPr>
              <a:t>constrained </a:t>
            </a:r>
            <a:r>
              <a:rPr lang="en-GB" dirty="0" smtClean="0"/>
              <a:t>by</a:t>
            </a:r>
            <a:r>
              <a:rPr lang="en-GB" dirty="0" smtClean="0">
                <a:latin typeface="+mn-lt"/>
              </a:rPr>
              <a:t> </a:t>
            </a:r>
            <a:r>
              <a:rPr lang="en-GB" dirty="0">
                <a:latin typeface="+mn-lt"/>
              </a:rPr>
              <a:t>habitat density </a:t>
            </a:r>
            <a:r>
              <a:rPr lang="en-GB" dirty="0" smtClean="0">
                <a:latin typeface="+mn-lt"/>
              </a:rPr>
              <a:t>          informed </a:t>
            </a:r>
            <a:r>
              <a:rPr lang="en-GB" dirty="0">
                <a:latin typeface="+mn-lt"/>
              </a:rPr>
              <a:t>by land usage data.</a:t>
            </a:r>
          </a:p>
          <a:p>
            <a:pPr marL="0" indent="0">
              <a:buNone/>
            </a:pPr>
            <a:endParaRPr lang="en-GB" dirty="0">
              <a:latin typeface="+mn-lt"/>
            </a:endParaRPr>
          </a:p>
          <a:p>
            <a:pPr marL="0" indent="0">
              <a:buNone/>
            </a:pPr>
            <a:r>
              <a:rPr lang="en-GB" dirty="0">
                <a:latin typeface="+mn-lt"/>
              </a:rPr>
              <a:t>⇒ Death is constant for </a:t>
            </a:r>
            <a:r>
              <a:rPr lang="en-GB" dirty="0" smtClean="0">
                <a:latin typeface="+mn-lt"/>
              </a:rPr>
              <a:t>all</a:t>
            </a:r>
            <a:r>
              <a:rPr lang="en-GB" dirty="0" smtClean="0"/>
              <a:t>.</a:t>
            </a:r>
          </a:p>
          <a:p>
            <a:pPr marL="0" indent="0">
              <a:buNone/>
            </a:pPr>
            <a:endParaRPr lang="en-GB" dirty="0">
              <a:latin typeface="+mn-lt"/>
            </a:endParaRPr>
          </a:p>
          <a:p>
            <a:pPr marL="0" indent="0">
              <a:buNone/>
            </a:pPr>
            <a:r>
              <a:rPr lang="en-GB" dirty="0">
                <a:latin typeface="+mn-lt"/>
              </a:rPr>
              <a:t>⇒ Migration is caused by over-population.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3706" y="2492287"/>
            <a:ext cx="5108294" cy="3068652"/>
          </a:xfrm>
          <a:prstGeom prst="rect">
            <a:avLst/>
          </a:prstGeom>
        </p:spPr>
      </p:pic>
    </p:spTree>
    <p:extLst>
      <p:ext uri="{BB962C8B-B14F-4D97-AF65-F5344CB8AC3E}">
        <p14:creationId xmlns:p14="http://schemas.microsoft.com/office/powerpoint/2010/main" val="5394499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latin typeface="+mn-lt"/>
              </a:rPr>
              <a:t>Models</a:t>
            </a:r>
          </a:p>
        </p:txBody>
      </p:sp>
    </p:spTree>
    <p:extLst>
      <p:ext uri="{BB962C8B-B14F-4D97-AF65-F5344CB8AC3E}">
        <p14:creationId xmlns:p14="http://schemas.microsoft.com/office/powerpoint/2010/main" val="343271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latin typeface="+mn-lt"/>
              </a:rPr>
              <a:t>Modelling setup</a:t>
            </a:r>
            <a:endParaRPr lang="en-GB" dirty="0">
              <a:latin typeface="+mn-lt"/>
            </a:endParaRPr>
          </a:p>
        </p:txBody>
      </p:sp>
      <p:sp>
        <p:nvSpPr>
          <p:cNvPr id="5" name="Content Placeholder 4"/>
          <p:cNvSpPr>
            <a:spLocks noGrp="1"/>
          </p:cNvSpPr>
          <p:nvPr>
            <p:ph idx="1"/>
          </p:nvPr>
        </p:nvSpPr>
        <p:spPr>
          <a:xfrm>
            <a:off x="838200" y="1303019"/>
            <a:ext cx="10515600" cy="5002953"/>
          </a:xfrm>
        </p:spPr>
        <p:txBody>
          <a:bodyPr>
            <a:normAutofit fontScale="85000" lnSpcReduction="20000"/>
          </a:bodyPr>
          <a:lstStyle/>
          <a:p>
            <a:pPr>
              <a:lnSpc>
                <a:spcPct val="120000"/>
              </a:lnSpc>
              <a:buFont typeface="Courier New" panose="02070309020205020404" pitchFamily="49" charset="0"/>
              <a:buChar char="o"/>
            </a:pPr>
            <a:r>
              <a:rPr lang="en-GB" dirty="0" smtClean="0">
                <a:latin typeface="+mn-lt"/>
              </a:rPr>
              <a:t>Domestic </a:t>
            </a:r>
            <a:r>
              <a:rPr lang="en-GB" dirty="0">
                <a:latin typeface="+mn-lt"/>
              </a:rPr>
              <a:t>pigs are the target spill-over population</a:t>
            </a:r>
          </a:p>
          <a:p>
            <a:pPr>
              <a:lnSpc>
                <a:spcPct val="120000"/>
              </a:lnSpc>
              <a:buFont typeface="Courier New" panose="02070309020205020404" pitchFamily="49" charset="0"/>
              <a:buChar char="o"/>
            </a:pPr>
            <a:r>
              <a:rPr lang="en-GB" dirty="0" smtClean="0">
                <a:latin typeface="+mn-lt"/>
              </a:rPr>
              <a:t>Transmission </a:t>
            </a:r>
            <a:r>
              <a:rPr lang="en-GB" dirty="0">
                <a:latin typeface="+mn-lt"/>
              </a:rPr>
              <a:t>of ASF occurs between wild boar and domestic pigs within their home-range </a:t>
            </a:r>
            <a:endParaRPr lang="en-GB" dirty="0"/>
          </a:p>
          <a:p>
            <a:pPr>
              <a:lnSpc>
                <a:spcPct val="120000"/>
              </a:lnSpc>
              <a:buFont typeface="Courier New" panose="02070309020205020404" pitchFamily="49" charset="0"/>
              <a:buChar char="o"/>
            </a:pPr>
            <a:r>
              <a:rPr lang="en-GB" dirty="0" smtClean="0">
                <a:latin typeface="+mn-lt"/>
              </a:rPr>
              <a:t>Transmission </a:t>
            </a:r>
            <a:r>
              <a:rPr lang="en-GB" dirty="0">
                <a:latin typeface="+mn-lt"/>
              </a:rPr>
              <a:t>of ASF within a hexagon is frequency dependent</a:t>
            </a:r>
          </a:p>
          <a:p>
            <a:pPr>
              <a:lnSpc>
                <a:spcPct val="120000"/>
              </a:lnSpc>
              <a:buFont typeface="Courier New" panose="02070309020205020404" pitchFamily="49" charset="0"/>
              <a:buChar char="o"/>
            </a:pPr>
            <a:r>
              <a:rPr lang="en-GB" dirty="0" smtClean="0">
                <a:latin typeface="+mn-lt"/>
              </a:rPr>
              <a:t>Transmission </a:t>
            </a:r>
            <a:r>
              <a:rPr lang="en-GB" dirty="0">
                <a:latin typeface="+mn-lt"/>
              </a:rPr>
              <a:t>of ASF between hexagons is density-dependent over the spatial </a:t>
            </a:r>
            <a:r>
              <a:rPr lang="en-GB" dirty="0" smtClean="0">
                <a:latin typeface="+mn-lt"/>
              </a:rPr>
              <a:t>landscape</a:t>
            </a:r>
            <a:endParaRPr lang="en-GB" dirty="0">
              <a:latin typeface="+mn-lt"/>
            </a:endParaRPr>
          </a:p>
          <a:p>
            <a:pPr>
              <a:lnSpc>
                <a:spcPct val="120000"/>
              </a:lnSpc>
              <a:buFont typeface="Courier New" panose="02070309020205020404" pitchFamily="49" charset="0"/>
              <a:buChar char="o"/>
            </a:pPr>
            <a:r>
              <a:rPr lang="en-GB" dirty="0" smtClean="0">
                <a:latin typeface="+mn-lt"/>
              </a:rPr>
              <a:t>100</a:t>
            </a:r>
            <a:r>
              <a:rPr lang="en-GB" dirty="0">
                <a:latin typeface="+mn-lt"/>
              </a:rPr>
              <a:t>% mortality of ASF in wild boar.</a:t>
            </a:r>
          </a:p>
          <a:p>
            <a:pPr>
              <a:lnSpc>
                <a:spcPct val="120000"/>
              </a:lnSpc>
              <a:buFont typeface="Courier New" panose="02070309020205020404" pitchFamily="49" charset="0"/>
              <a:buChar char="o"/>
            </a:pPr>
            <a:r>
              <a:rPr lang="en-GB" dirty="0" smtClean="0">
                <a:latin typeface="+mn-lt"/>
              </a:rPr>
              <a:t>Carcasses </a:t>
            </a:r>
            <a:r>
              <a:rPr lang="en-GB" dirty="0">
                <a:latin typeface="+mn-lt"/>
              </a:rPr>
              <a:t>may transmit ASF back to living animals</a:t>
            </a:r>
          </a:p>
          <a:p>
            <a:pPr marL="0" indent="0">
              <a:buNone/>
            </a:pPr>
            <a:endParaRPr lang="en-GB" dirty="0">
              <a:latin typeface="+mn-lt"/>
            </a:endParaRPr>
          </a:p>
          <a:p>
            <a:pPr marL="0" indent="0">
              <a:buNone/>
            </a:pPr>
            <a:r>
              <a:rPr lang="en-GB" dirty="0">
                <a:latin typeface="+mn-lt"/>
              </a:rPr>
              <a:t>The ASF transmission part of the model is implemented </a:t>
            </a:r>
            <a:r>
              <a:rPr lang="en-GB" dirty="0" smtClean="0">
                <a:latin typeface="+mn-lt"/>
              </a:rPr>
              <a:t>at UCPH within</a:t>
            </a:r>
          </a:p>
          <a:p>
            <a:pPr marL="0" indent="0">
              <a:buNone/>
            </a:pPr>
            <a:r>
              <a:rPr lang="en-GB" dirty="0" smtClean="0">
                <a:latin typeface="+mn-lt"/>
              </a:rPr>
              <a:t>the </a:t>
            </a:r>
            <a:r>
              <a:rPr lang="en-GB" b="1" dirty="0">
                <a:latin typeface="+mn-lt"/>
              </a:rPr>
              <a:t>BLOFELD </a:t>
            </a:r>
            <a:r>
              <a:rPr lang="en-GB" b="1" dirty="0" smtClean="0">
                <a:latin typeface="+mn-lt"/>
              </a:rPr>
              <a:t>Modelling Framework</a:t>
            </a:r>
            <a:endParaRPr lang="en-GB" dirty="0">
              <a:latin typeface="+mn-lt"/>
            </a:endParaRPr>
          </a:p>
        </p:txBody>
      </p:sp>
    </p:spTree>
    <p:extLst>
      <p:ext uri="{BB962C8B-B14F-4D97-AF65-F5344CB8AC3E}">
        <p14:creationId xmlns:p14="http://schemas.microsoft.com/office/powerpoint/2010/main" val="10100666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KU 2016">
      <a:dk1>
        <a:sysClr val="windowText" lastClr="000000"/>
      </a:dk1>
      <a:lt1>
        <a:sysClr val="window" lastClr="FFFFFF"/>
      </a:lt1>
      <a:dk2>
        <a:srgbClr val="6E6E6E"/>
      </a:dk2>
      <a:lt2>
        <a:srgbClr val="E7E6E6"/>
      </a:lt2>
      <a:accent1>
        <a:srgbClr val="A31D20"/>
      </a:accent1>
      <a:accent2>
        <a:srgbClr val="7B7B7B"/>
      </a:accent2>
      <a:accent3>
        <a:srgbClr val="D49F3A"/>
      </a:accent3>
      <a:accent4>
        <a:srgbClr val="42759B"/>
      </a:accent4>
      <a:accent5>
        <a:srgbClr val="79ADB1"/>
      </a:accent5>
      <a:accent6>
        <a:srgbClr val="779921"/>
      </a:accent6>
      <a:hlink>
        <a:srgbClr val="A31D20"/>
      </a:hlink>
      <a:folHlink>
        <a:srgbClr val="000000"/>
      </a:folHlink>
    </a:clrScheme>
    <a:fontScheme name="Constantia-Franklin Gothic Book">
      <a:maj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5646</TotalTime>
  <Words>2115</Words>
  <Application>Microsoft Office PowerPoint</Application>
  <PresentationFormat>Widescreen</PresentationFormat>
  <Paragraphs>220</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Cambria Math</vt:lpstr>
      <vt:lpstr>Constantia</vt:lpstr>
      <vt:lpstr>Courier New</vt:lpstr>
      <vt:lpstr>Franklin Gothic Book</vt:lpstr>
      <vt:lpstr>Tahoma</vt:lpstr>
      <vt:lpstr>Office Theme</vt:lpstr>
      <vt:lpstr>An ecological process-based model of wild boar</vt:lpstr>
      <vt:lpstr>Overall objective</vt:lpstr>
      <vt:lpstr>Ecological processes &amp;  data</vt:lpstr>
      <vt:lpstr>Data availability</vt:lpstr>
      <vt:lpstr>Spatial clustering of wild boar habitat</vt:lpstr>
      <vt:lpstr>Spatial locations of pig farms</vt:lpstr>
      <vt:lpstr>Wild boar ecology:  Birth, death and migration assumptions</vt:lpstr>
      <vt:lpstr>Models</vt:lpstr>
      <vt:lpstr>Modelling setup</vt:lpstr>
      <vt:lpstr>Modelling scenarios</vt:lpstr>
      <vt:lpstr>Results</vt:lpstr>
      <vt:lpstr> </vt:lpstr>
      <vt:lpstr>Results:  expected number of spill-over events</vt:lpstr>
      <vt:lpstr>Ongoing development of ECS</vt:lpstr>
      <vt:lpstr>Wild boar dispersal patterns are vital</vt:lpstr>
      <vt:lpstr>Reschedule breeding events</vt:lpstr>
      <vt:lpstr>Migration</vt:lpstr>
      <vt:lpstr>ECS architecture for Agent-based Models</vt:lpstr>
      <vt:lpstr>Conclusions</vt:lpstr>
      <vt:lpstr>Conclusions</vt:lpstr>
      <vt:lpstr>Thanks for your attention;  More to come, bye for now  </vt:lpstr>
    </vt:vector>
  </TitlesOfParts>
  <Company>SUND - KU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Mossa Merhi Reimert</dc:creator>
  <cp:lastModifiedBy>Mossa Merhi Reimert</cp:lastModifiedBy>
  <cp:revision>157</cp:revision>
  <dcterms:created xsi:type="dcterms:W3CDTF">2022-07-29T10:38:45Z</dcterms:created>
  <dcterms:modified xsi:type="dcterms:W3CDTF">2022-08-11T12:07:16Z</dcterms:modified>
</cp:coreProperties>
</file>